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A87A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A87A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A87A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A87A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8288000" cy="68427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2140" y="913838"/>
            <a:ext cx="1685544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A87A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5919" y="4996305"/>
            <a:ext cx="10652125" cy="4414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10" Type="http://schemas.openxmlformats.org/officeDocument/2006/relationships/image" Target="../media/image21.png"/><Relationship Id="rId4" Type="http://schemas.openxmlformats.org/officeDocument/2006/relationships/image" Target="../media/image15.jpg"/><Relationship Id="rId9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7999" cy="102869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54000" y="0"/>
              <a:ext cx="4949952" cy="1712974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9401682" y="4943915"/>
            <a:ext cx="7695565" cy="5071110"/>
          </a:xfrm>
          <a:prstGeom prst="rect">
            <a:avLst/>
          </a:prstGeom>
        </p:spPr>
        <p:txBody>
          <a:bodyPr vert="horz" wrap="square" lIns="0" tIns="257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5"/>
              </a:spcBef>
            </a:pPr>
            <a:r>
              <a:rPr sz="6000" b="1" dirty="0">
                <a:solidFill>
                  <a:srgbClr val="FFFFFF"/>
                </a:solidFill>
                <a:latin typeface="Calibri"/>
                <a:cs typeface="Calibri"/>
              </a:rPr>
              <a:t>Смоленской</a:t>
            </a:r>
            <a:r>
              <a:rPr sz="6000" b="1" spc="-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000" b="1" spc="-10" dirty="0">
                <a:solidFill>
                  <a:srgbClr val="FFFFFF"/>
                </a:solidFill>
                <a:latin typeface="Calibri"/>
                <a:cs typeface="Calibri"/>
              </a:rPr>
              <a:t>области</a:t>
            </a:r>
            <a:endParaRPr sz="6000">
              <a:latin typeface="Calibri"/>
              <a:cs typeface="Calibri"/>
            </a:endParaRPr>
          </a:p>
          <a:p>
            <a:pPr marL="1021080">
              <a:lnSpc>
                <a:spcPct val="100000"/>
              </a:lnSpc>
              <a:spcBef>
                <a:spcPts val="2505"/>
              </a:spcBef>
            </a:pPr>
            <a:r>
              <a:rPr sz="7800" dirty="0">
                <a:solidFill>
                  <a:srgbClr val="FFFFFF"/>
                </a:solidFill>
                <a:latin typeface="Calibri"/>
                <a:cs typeface="Calibri"/>
              </a:rPr>
              <a:t>23/24</a:t>
            </a:r>
            <a:r>
              <a:rPr sz="7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000" dirty="0">
                <a:solidFill>
                  <a:srgbClr val="FFFFFF"/>
                </a:solidFill>
                <a:latin typeface="Calibri"/>
                <a:cs typeface="Calibri"/>
              </a:rPr>
              <a:t>учебный</a:t>
            </a:r>
            <a:r>
              <a:rPr sz="6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000" spc="-55" dirty="0">
                <a:solidFill>
                  <a:srgbClr val="FFFFFF"/>
                </a:solidFill>
                <a:latin typeface="Calibri"/>
                <a:cs typeface="Calibri"/>
              </a:rPr>
              <a:t>год</a:t>
            </a:r>
            <a:endParaRPr sz="6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5900">
              <a:latin typeface="Calibri"/>
              <a:cs typeface="Calibri"/>
            </a:endParaRPr>
          </a:p>
          <a:p>
            <a:pPr marL="1069975">
              <a:lnSpc>
                <a:spcPct val="100000"/>
              </a:lnSpc>
              <a:tabLst>
                <a:tab pos="6661784" algn="l"/>
              </a:tabLst>
            </a:pPr>
            <a:r>
              <a:rPr sz="9600" dirty="0">
                <a:solidFill>
                  <a:srgbClr val="CC0000"/>
                </a:solidFill>
                <a:latin typeface="Impact"/>
                <a:cs typeface="Impact"/>
              </a:rPr>
              <a:t>25</a:t>
            </a:r>
            <a:r>
              <a:rPr sz="9600" spc="-25" dirty="0">
                <a:solidFill>
                  <a:srgbClr val="CC0000"/>
                </a:solidFill>
                <a:latin typeface="Impact"/>
                <a:cs typeface="Impact"/>
              </a:rPr>
              <a:t> </a:t>
            </a:r>
            <a:r>
              <a:rPr sz="9600" dirty="0">
                <a:solidFill>
                  <a:srgbClr val="CC0000"/>
                </a:solidFill>
                <a:latin typeface="Impact"/>
                <a:cs typeface="Impact"/>
              </a:rPr>
              <a:t>ЛЕТ</a:t>
            </a:r>
            <a:r>
              <a:rPr sz="9600" spc="-5" dirty="0">
                <a:solidFill>
                  <a:srgbClr val="CC0000"/>
                </a:solidFill>
                <a:latin typeface="Impact"/>
                <a:cs typeface="Impact"/>
              </a:rPr>
              <a:t> </a:t>
            </a:r>
            <a:r>
              <a:rPr sz="4800" spc="-10" dirty="0">
                <a:solidFill>
                  <a:srgbClr val="CC0000"/>
                </a:solidFill>
                <a:latin typeface="Impact"/>
                <a:cs typeface="Impact"/>
              </a:rPr>
              <a:t>ВМЕСТЕ</a:t>
            </a:r>
            <a:r>
              <a:rPr sz="4800" dirty="0">
                <a:solidFill>
                  <a:srgbClr val="CC0000"/>
                </a:solidFill>
                <a:latin typeface="Impact"/>
                <a:cs typeface="Impact"/>
              </a:rPr>
              <a:t>	</a:t>
            </a:r>
            <a:r>
              <a:rPr sz="9600" spc="-50" dirty="0">
                <a:solidFill>
                  <a:srgbClr val="CC0000"/>
                </a:solidFill>
                <a:latin typeface="Impact"/>
                <a:cs typeface="Impact"/>
              </a:rPr>
              <a:t>!</a:t>
            </a:r>
            <a:endParaRPr sz="96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01160" y="1885950"/>
            <a:ext cx="11465560" cy="1545590"/>
          </a:xfrm>
          <a:custGeom>
            <a:avLst/>
            <a:gdLst/>
            <a:ahLst/>
            <a:cxnLst/>
            <a:rect l="l" t="t" r="r" b="b"/>
            <a:pathLst>
              <a:path w="11465560" h="1545589">
                <a:moveTo>
                  <a:pt x="0" y="1545335"/>
                </a:moveTo>
                <a:lnTo>
                  <a:pt x="589" y="1470922"/>
                </a:lnTo>
                <a:lnTo>
                  <a:pt x="2322" y="1398511"/>
                </a:lnTo>
                <a:lnTo>
                  <a:pt x="5143" y="1328424"/>
                </a:lnTo>
                <a:lnTo>
                  <a:pt x="9000" y="1260986"/>
                </a:lnTo>
                <a:lnTo>
                  <a:pt x="13838" y="1196521"/>
                </a:lnTo>
                <a:lnTo>
                  <a:pt x="19603" y="1135352"/>
                </a:lnTo>
                <a:lnTo>
                  <a:pt x="26241" y="1077803"/>
                </a:lnTo>
                <a:lnTo>
                  <a:pt x="33698" y="1024199"/>
                </a:lnTo>
                <a:lnTo>
                  <a:pt x="41920" y="974862"/>
                </a:lnTo>
                <a:lnTo>
                  <a:pt x="50854" y="930117"/>
                </a:lnTo>
                <a:lnTo>
                  <a:pt x="60444" y="890288"/>
                </a:lnTo>
                <a:lnTo>
                  <a:pt x="81381" y="826670"/>
                </a:lnTo>
                <a:lnTo>
                  <a:pt x="104299" y="786600"/>
                </a:lnTo>
                <a:lnTo>
                  <a:pt x="128765" y="772667"/>
                </a:lnTo>
                <a:lnTo>
                  <a:pt x="5603760" y="772667"/>
                </a:lnTo>
                <a:lnTo>
                  <a:pt x="5616162" y="769130"/>
                </a:lnTo>
                <a:lnTo>
                  <a:pt x="5651149" y="718665"/>
                </a:lnTo>
                <a:lnTo>
                  <a:pt x="5672086" y="655047"/>
                </a:lnTo>
                <a:lnTo>
                  <a:pt x="5681677" y="615218"/>
                </a:lnTo>
                <a:lnTo>
                  <a:pt x="5690610" y="570473"/>
                </a:lnTo>
                <a:lnTo>
                  <a:pt x="5698831" y="521136"/>
                </a:lnTo>
                <a:lnTo>
                  <a:pt x="5706288" y="467532"/>
                </a:lnTo>
                <a:lnTo>
                  <a:pt x="5712925" y="409983"/>
                </a:lnTo>
                <a:lnTo>
                  <a:pt x="5718689" y="348814"/>
                </a:lnTo>
                <a:lnTo>
                  <a:pt x="5723527" y="284349"/>
                </a:lnTo>
                <a:lnTo>
                  <a:pt x="5727383" y="216911"/>
                </a:lnTo>
                <a:lnTo>
                  <a:pt x="5730204" y="146824"/>
                </a:lnTo>
                <a:lnTo>
                  <a:pt x="5731936" y="74413"/>
                </a:lnTo>
                <a:lnTo>
                  <a:pt x="5732526" y="0"/>
                </a:lnTo>
                <a:lnTo>
                  <a:pt x="5733115" y="74413"/>
                </a:lnTo>
                <a:lnTo>
                  <a:pt x="5734848" y="146824"/>
                </a:lnTo>
                <a:lnTo>
                  <a:pt x="5737669" y="216911"/>
                </a:lnTo>
                <a:lnTo>
                  <a:pt x="5741526" y="284349"/>
                </a:lnTo>
                <a:lnTo>
                  <a:pt x="5746364" y="348814"/>
                </a:lnTo>
                <a:lnTo>
                  <a:pt x="5752129" y="409983"/>
                </a:lnTo>
                <a:lnTo>
                  <a:pt x="5758767" y="467532"/>
                </a:lnTo>
                <a:lnTo>
                  <a:pt x="5766224" y="521136"/>
                </a:lnTo>
                <a:lnTo>
                  <a:pt x="5774446" y="570473"/>
                </a:lnTo>
                <a:lnTo>
                  <a:pt x="5783380" y="615218"/>
                </a:lnTo>
                <a:lnTo>
                  <a:pt x="5792970" y="655047"/>
                </a:lnTo>
                <a:lnTo>
                  <a:pt x="5813907" y="718665"/>
                </a:lnTo>
                <a:lnTo>
                  <a:pt x="5836825" y="758735"/>
                </a:lnTo>
                <a:lnTo>
                  <a:pt x="5861291" y="772667"/>
                </a:lnTo>
                <a:lnTo>
                  <a:pt x="11336286" y="772667"/>
                </a:lnTo>
                <a:lnTo>
                  <a:pt x="11348686" y="776205"/>
                </a:lnTo>
                <a:lnTo>
                  <a:pt x="11383670" y="826670"/>
                </a:lnTo>
                <a:lnTo>
                  <a:pt x="11404607" y="890288"/>
                </a:lnTo>
                <a:lnTo>
                  <a:pt x="11414197" y="930117"/>
                </a:lnTo>
                <a:lnTo>
                  <a:pt x="11423131" y="974862"/>
                </a:lnTo>
                <a:lnTo>
                  <a:pt x="11431353" y="1024199"/>
                </a:lnTo>
                <a:lnTo>
                  <a:pt x="11438810" y="1077803"/>
                </a:lnTo>
                <a:lnTo>
                  <a:pt x="11445448" y="1135352"/>
                </a:lnTo>
                <a:lnTo>
                  <a:pt x="11451213" y="1196521"/>
                </a:lnTo>
                <a:lnTo>
                  <a:pt x="11456051" y="1260986"/>
                </a:lnTo>
                <a:lnTo>
                  <a:pt x="11459908" y="1328424"/>
                </a:lnTo>
                <a:lnTo>
                  <a:pt x="11462729" y="1398511"/>
                </a:lnTo>
                <a:lnTo>
                  <a:pt x="11464462" y="1470922"/>
                </a:lnTo>
                <a:lnTo>
                  <a:pt x="11465052" y="1545335"/>
                </a:lnTo>
              </a:path>
            </a:pathLst>
          </a:custGeom>
          <a:ln w="28955">
            <a:solidFill>
              <a:srgbClr val="604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25800" y="0"/>
            <a:ext cx="2180831" cy="60197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52046" y="3425952"/>
            <a:ext cx="7760334" cy="5896610"/>
            <a:chOff x="352046" y="3425952"/>
            <a:chExt cx="7760334" cy="5896610"/>
          </a:xfrm>
        </p:grpSpPr>
        <p:sp>
          <p:nvSpPr>
            <p:cNvPr id="5" name="object 5"/>
            <p:cNvSpPr/>
            <p:nvPr/>
          </p:nvSpPr>
          <p:spPr>
            <a:xfrm>
              <a:off x="356618" y="3430524"/>
              <a:ext cx="7751445" cy="5887720"/>
            </a:xfrm>
            <a:custGeom>
              <a:avLst/>
              <a:gdLst/>
              <a:ahLst/>
              <a:cxnLst/>
              <a:rect l="l" t="t" r="r" b="b"/>
              <a:pathLst>
                <a:path w="7751445" h="5887720">
                  <a:moveTo>
                    <a:pt x="7582344" y="0"/>
                  </a:moveTo>
                  <a:lnTo>
                    <a:pt x="168719" y="0"/>
                  </a:lnTo>
                  <a:lnTo>
                    <a:pt x="145825" y="4831"/>
                  </a:lnTo>
                  <a:lnTo>
                    <a:pt x="103046" y="41591"/>
                  </a:lnTo>
                  <a:lnTo>
                    <a:pt x="65620" y="110275"/>
                  </a:lnTo>
                  <a:lnTo>
                    <a:pt x="49417" y="155013"/>
                  </a:lnTo>
                  <a:lnTo>
                    <a:pt x="35155" y="205839"/>
                  </a:lnTo>
                  <a:lnTo>
                    <a:pt x="23035" y="262124"/>
                  </a:lnTo>
                  <a:lnTo>
                    <a:pt x="13258" y="323236"/>
                  </a:lnTo>
                  <a:lnTo>
                    <a:pt x="6026" y="388546"/>
                  </a:lnTo>
                  <a:lnTo>
                    <a:pt x="1540" y="457422"/>
                  </a:lnTo>
                  <a:lnTo>
                    <a:pt x="0" y="529234"/>
                  </a:lnTo>
                  <a:lnTo>
                    <a:pt x="0" y="5357977"/>
                  </a:lnTo>
                  <a:lnTo>
                    <a:pt x="1540" y="5429789"/>
                  </a:lnTo>
                  <a:lnTo>
                    <a:pt x="6026" y="5498665"/>
                  </a:lnTo>
                  <a:lnTo>
                    <a:pt x="13258" y="5563975"/>
                  </a:lnTo>
                  <a:lnTo>
                    <a:pt x="23035" y="5625087"/>
                  </a:lnTo>
                  <a:lnTo>
                    <a:pt x="35155" y="5681372"/>
                  </a:lnTo>
                  <a:lnTo>
                    <a:pt x="49417" y="5732198"/>
                  </a:lnTo>
                  <a:lnTo>
                    <a:pt x="65620" y="5776936"/>
                  </a:lnTo>
                  <a:lnTo>
                    <a:pt x="83564" y="5814953"/>
                  </a:lnTo>
                  <a:lnTo>
                    <a:pt x="123867" y="5868306"/>
                  </a:lnTo>
                  <a:lnTo>
                    <a:pt x="168719" y="5887212"/>
                  </a:lnTo>
                  <a:lnTo>
                    <a:pt x="7582344" y="5887212"/>
                  </a:lnTo>
                  <a:lnTo>
                    <a:pt x="7646906" y="5846927"/>
                  </a:lnTo>
                  <a:lnTo>
                    <a:pt x="7675947" y="5798293"/>
                  </a:lnTo>
                  <a:lnTo>
                    <a:pt x="7701648" y="5732195"/>
                  </a:lnTo>
                  <a:lnTo>
                    <a:pt x="7714346" y="5687581"/>
                  </a:lnTo>
                  <a:lnTo>
                    <a:pt x="7725279" y="5639155"/>
                  </a:lnTo>
                  <a:lnTo>
                    <a:pt x="7734379" y="5587436"/>
                  </a:lnTo>
                  <a:lnTo>
                    <a:pt x="7741575" y="5532940"/>
                  </a:lnTo>
                  <a:lnTo>
                    <a:pt x="7746801" y="5476187"/>
                  </a:lnTo>
                  <a:lnTo>
                    <a:pt x="7749986" y="5417693"/>
                  </a:lnTo>
                  <a:lnTo>
                    <a:pt x="7751063" y="5357977"/>
                  </a:lnTo>
                  <a:lnTo>
                    <a:pt x="7751063" y="529234"/>
                  </a:lnTo>
                  <a:lnTo>
                    <a:pt x="7749523" y="457422"/>
                  </a:lnTo>
                  <a:lnTo>
                    <a:pt x="7745037" y="388546"/>
                  </a:lnTo>
                  <a:lnTo>
                    <a:pt x="7737805" y="323236"/>
                  </a:lnTo>
                  <a:lnTo>
                    <a:pt x="7728028" y="262124"/>
                  </a:lnTo>
                  <a:lnTo>
                    <a:pt x="7715908" y="205839"/>
                  </a:lnTo>
                  <a:lnTo>
                    <a:pt x="7701646" y="155013"/>
                  </a:lnTo>
                  <a:lnTo>
                    <a:pt x="7685443" y="110275"/>
                  </a:lnTo>
                  <a:lnTo>
                    <a:pt x="7667499" y="72258"/>
                  </a:lnTo>
                  <a:lnTo>
                    <a:pt x="7627196" y="18905"/>
                  </a:lnTo>
                  <a:lnTo>
                    <a:pt x="7582344" y="0"/>
                  </a:lnTo>
                  <a:close/>
                </a:path>
              </a:pathLst>
            </a:custGeom>
            <a:solidFill>
              <a:srgbClr val="0A87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6618" y="3430524"/>
              <a:ext cx="7751445" cy="5887720"/>
            </a:xfrm>
            <a:custGeom>
              <a:avLst/>
              <a:gdLst/>
              <a:ahLst/>
              <a:cxnLst/>
              <a:rect l="l" t="t" r="r" b="b"/>
              <a:pathLst>
                <a:path w="7751445" h="5887720">
                  <a:moveTo>
                    <a:pt x="168719" y="0"/>
                  </a:moveTo>
                  <a:lnTo>
                    <a:pt x="7582344" y="0"/>
                  </a:lnTo>
                  <a:lnTo>
                    <a:pt x="7605238" y="4831"/>
                  </a:lnTo>
                  <a:lnTo>
                    <a:pt x="7648017" y="41591"/>
                  </a:lnTo>
                  <a:lnTo>
                    <a:pt x="7685443" y="110275"/>
                  </a:lnTo>
                  <a:lnTo>
                    <a:pt x="7701646" y="155013"/>
                  </a:lnTo>
                  <a:lnTo>
                    <a:pt x="7715908" y="205839"/>
                  </a:lnTo>
                  <a:lnTo>
                    <a:pt x="7728028" y="262124"/>
                  </a:lnTo>
                  <a:lnTo>
                    <a:pt x="7737805" y="323236"/>
                  </a:lnTo>
                  <a:lnTo>
                    <a:pt x="7745037" y="388546"/>
                  </a:lnTo>
                  <a:lnTo>
                    <a:pt x="7749523" y="457422"/>
                  </a:lnTo>
                  <a:lnTo>
                    <a:pt x="7751063" y="529234"/>
                  </a:lnTo>
                  <a:lnTo>
                    <a:pt x="7751063" y="5357977"/>
                  </a:lnTo>
                  <a:lnTo>
                    <a:pt x="7749986" y="5417693"/>
                  </a:lnTo>
                  <a:lnTo>
                    <a:pt x="7746801" y="5476187"/>
                  </a:lnTo>
                  <a:lnTo>
                    <a:pt x="7741575" y="5532940"/>
                  </a:lnTo>
                  <a:lnTo>
                    <a:pt x="7734379" y="5587436"/>
                  </a:lnTo>
                  <a:lnTo>
                    <a:pt x="7725279" y="5639155"/>
                  </a:lnTo>
                  <a:lnTo>
                    <a:pt x="7714346" y="5687581"/>
                  </a:lnTo>
                  <a:lnTo>
                    <a:pt x="7701648" y="5732195"/>
                  </a:lnTo>
                  <a:lnTo>
                    <a:pt x="7675947" y="5798293"/>
                  </a:lnTo>
                  <a:lnTo>
                    <a:pt x="7646906" y="5846927"/>
                  </a:lnTo>
                  <a:lnTo>
                    <a:pt x="7615410" y="5876949"/>
                  </a:lnTo>
                  <a:lnTo>
                    <a:pt x="7582344" y="5887212"/>
                  </a:lnTo>
                  <a:lnTo>
                    <a:pt x="168719" y="5887212"/>
                  </a:lnTo>
                  <a:lnTo>
                    <a:pt x="123867" y="5868306"/>
                  </a:lnTo>
                  <a:lnTo>
                    <a:pt x="83564" y="5814953"/>
                  </a:lnTo>
                  <a:lnTo>
                    <a:pt x="65620" y="5776936"/>
                  </a:lnTo>
                  <a:lnTo>
                    <a:pt x="49417" y="5732198"/>
                  </a:lnTo>
                  <a:lnTo>
                    <a:pt x="35155" y="5681372"/>
                  </a:lnTo>
                  <a:lnTo>
                    <a:pt x="23035" y="5625087"/>
                  </a:lnTo>
                  <a:lnTo>
                    <a:pt x="13258" y="5563975"/>
                  </a:lnTo>
                  <a:lnTo>
                    <a:pt x="6026" y="5498665"/>
                  </a:lnTo>
                  <a:lnTo>
                    <a:pt x="1540" y="5429789"/>
                  </a:lnTo>
                  <a:lnTo>
                    <a:pt x="0" y="5357977"/>
                  </a:lnTo>
                  <a:lnTo>
                    <a:pt x="0" y="529234"/>
                  </a:lnTo>
                  <a:lnTo>
                    <a:pt x="1540" y="457422"/>
                  </a:lnTo>
                  <a:lnTo>
                    <a:pt x="6026" y="388546"/>
                  </a:lnTo>
                  <a:lnTo>
                    <a:pt x="13258" y="323236"/>
                  </a:lnTo>
                  <a:lnTo>
                    <a:pt x="23035" y="262124"/>
                  </a:lnTo>
                  <a:lnTo>
                    <a:pt x="35155" y="205839"/>
                  </a:lnTo>
                  <a:lnTo>
                    <a:pt x="49417" y="155013"/>
                  </a:lnTo>
                  <a:lnTo>
                    <a:pt x="65620" y="110275"/>
                  </a:lnTo>
                  <a:lnTo>
                    <a:pt x="83564" y="72258"/>
                  </a:lnTo>
                  <a:lnTo>
                    <a:pt x="123867" y="18905"/>
                  </a:lnTo>
                  <a:lnTo>
                    <a:pt x="168719" y="0"/>
                  </a:lnTo>
                  <a:close/>
                </a:path>
              </a:pathLst>
            </a:custGeom>
            <a:ln w="9144">
              <a:solidFill>
                <a:srgbClr val="0A87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0201658" y="3430523"/>
            <a:ext cx="7751445" cy="5887720"/>
          </a:xfrm>
          <a:custGeom>
            <a:avLst/>
            <a:gdLst/>
            <a:ahLst/>
            <a:cxnLst/>
            <a:rect l="l" t="t" r="r" b="b"/>
            <a:pathLst>
              <a:path w="7751444" h="5887720">
                <a:moveTo>
                  <a:pt x="7582344" y="0"/>
                </a:moveTo>
                <a:lnTo>
                  <a:pt x="168719" y="0"/>
                </a:lnTo>
                <a:lnTo>
                  <a:pt x="145825" y="4831"/>
                </a:lnTo>
                <a:lnTo>
                  <a:pt x="103046" y="41591"/>
                </a:lnTo>
                <a:lnTo>
                  <a:pt x="65620" y="110275"/>
                </a:lnTo>
                <a:lnTo>
                  <a:pt x="49417" y="155013"/>
                </a:lnTo>
                <a:lnTo>
                  <a:pt x="35155" y="205839"/>
                </a:lnTo>
                <a:lnTo>
                  <a:pt x="23035" y="262124"/>
                </a:lnTo>
                <a:lnTo>
                  <a:pt x="13258" y="323236"/>
                </a:lnTo>
                <a:lnTo>
                  <a:pt x="6026" y="388546"/>
                </a:lnTo>
                <a:lnTo>
                  <a:pt x="1540" y="457422"/>
                </a:lnTo>
                <a:lnTo>
                  <a:pt x="0" y="529234"/>
                </a:lnTo>
                <a:lnTo>
                  <a:pt x="0" y="5357977"/>
                </a:lnTo>
                <a:lnTo>
                  <a:pt x="1540" y="5429789"/>
                </a:lnTo>
                <a:lnTo>
                  <a:pt x="6026" y="5498665"/>
                </a:lnTo>
                <a:lnTo>
                  <a:pt x="13258" y="5563975"/>
                </a:lnTo>
                <a:lnTo>
                  <a:pt x="23035" y="5625087"/>
                </a:lnTo>
                <a:lnTo>
                  <a:pt x="35155" y="5681372"/>
                </a:lnTo>
                <a:lnTo>
                  <a:pt x="49417" y="5732198"/>
                </a:lnTo>
                <a:lnTo>
                  <a:pt x="65620" y="5776936"/>
                </a:lnTo>
                <a:lnTo>
                  <a:pt x="83564" y="5814953"/>
                </a:lnTo>
                <a:lnTo>
                  <a:pt x="123867" y="5868306"/>
                </a:lnTo>
                <a:lnTo>
                  <a:pt x="168719" y="5887212"/>
                </a:lnTo>
                <a:lnTo>
                  <a:pt x="7582344" y="5887212"/>
                </a:lnTo>
                <a:lnTo>
                  <a:pt x="7646906" y="5846927"/>
                </a:lnTo>
                <a:lnTo>
                  <a:pt x="7675947" y="5798293"/>
                </a:lnTo>
                <a:lnTo>
                  <a:pt x="7701648" y="5732195"/>
                </a:lnTo>
                <a:lnTo>
                  <a:pt x="7714346" y="5687581"/>
                </a:lnTo>
                <a:lnTo>
                  <a:pt x="7725279" y="5639155"/>
                </a:lnTo>
                <a:lnTo>
                  <a:pt x="7734379" y="5587436"/>
                </a:lnTo>
                <a:lnTo>
                  <a:pt x="7741575" y="5532940"/>
                </a:lnTo>
                <a:lnTo>
                  <a:pt x="7746801" y="5476187"/>
                </a:lnTo>
                <a:lnTo>
                  <a:pt x="7749986" y="5417693"/>
                </a:lnTo>
                <a:lnTo>
                  <a:pt x="7751063" y="5357977"/>
                </a:lnTo>
                <a:lnTo>
                  <a:pt x="7751063" y="529234"/>
                </a:lnTo>
                <a:lnTo>
                  <a:pt x="7749523" y="457422"/>
                </a:lnTo>
                <a:lnTo>
                  <a:pt x="7745037" y="388546"/>
                </a:lnTo>
                <a:lnTo>
                  <a:pt x="7737805" y="323236"/>
                </a:lnTo>
                <a:lnTo>
                  <a:pt x="7728028" y="262124"/>
                </a:lnTo>
                <a:lnTo>
                  <a:pt x="7715908" y="205839"/>
                </a:lnTo>
                <a:lnTo>
                  <a:pt x="7701646" y="155013"/>
                </a:lnTo>
                <a:lnTo>
                  <a:pt x="7685443" y="110275"/>
                </a:lnTo>
                <a:lnTo>
                  <a:pt x="7667499" y="72258"/>
                </a:lnTo>
                <a:lnTo>
                  <a:pt x="7627196" y="18905"/>
                </a:lnTo>
                <a:lnTo>
                  <a:pt x="7582344" y="0"/>
                </a:lnTo>
                <a:close/>
              </a:path>
            </a:pathLst>
          </a:custGeom>
          <a:solidFill>
            <a:srgbClr val="0A8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39107" y="4228378"/>
            <a:ext cx="7172959" cy="404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95"/>
              </a:spcBef>
            </a:pPr>
            <a:r>
              <a:rPr sz="4000" b="1" spc="-45" dirty="0">
                <a:solidFill>
                  <a:srgbClr val="FFFF00"/>
                </a:solidFill>
                <a:latin typeface="Calibri"/>
                <a:cs typeface="Calibri"/>
              </a:rPr>
              <a:t>БЕСПЛАТНОЕ</a:t>
            </a:r>
            <a:r>
              <a:rPr sz="4000" b="1" spc="-16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FFFF00"/>
                </a:solidFill>
                <a:latin typeface="Calibri"/>
                <a:cs typeface="Calibri"/>
              </a:rPr>
              <a:t>ПРОХОЖДЕНИЕ </a:t>
            </a:r>
            <a:r>
              <a:rPr sz="4000" b="1" spc="-45" dirty="0">
                <a:solidFill>
                  <a:srgbClr val="FFFF00"/>
                </a:solidFill>
                <a:latin typeface="Calibri"/>
                <a:cs typeface="Calibri"/>
              </a:rPr>
              <a:t>СТАЖИРОВКИ</a:t>
            </a:r>
            <a:r>
              <a:rPr sz="4000" b="1" spc="-9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FFFF00"/>
                </a:solidFill>
                <a:latin typeface="Calibri"/>
                <a:cs typeface="Calibri"/>
              </a:rPr>
              <a:t>НА</a:t>
            </a:r>
            <a:r>
              <a:rPr sz="4000" b="1" spc="-9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FFFF00"/>
                </a:solidFill>
                <a:latin typeface="Calibri"/>
                <a:cs typeface="Calibri"/>
              </a:rPr>
              <a:t>ПРОФИЛЬНЫХ </a:t>
            </a:r>
            <a:r>
              <a:rPr sz="4000" b="1" spc="-20" dirty="0">
                <a:solidFill>
                  <a:srgbClr val="FFFF00"/>
                </a:solidFill>
                <a:latin typeface="Calibri"/>
                <a:cs typeface="Calibri"/>
              </a:rPr>
              <a:t>ЗАРУБЕЖНЫХ</a:t>
            </a:r>
            <a:r>
              <a:rPr sz="4000" b="1" spc="-12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FFFF00"/>
                </a:solidFill>
                <a:latin typeface="Calibri"/>
                <a:cs typeface="Calibri"/>
              </a:rPr>
              <a:t>ПРЕДПРИЯТИЯХ,</a:t>
            </a:r>
            <a:endParaRPr sz="4000" dirty="0">
              <a:latin typeface="Calibri"/>
              <a:cs typeface="Calibri"/>
            </a:endParaRPr>
          </a:p>
          <a:p>
            <a:pPr marL="2461895" marR="357505" indent="-1544320">
              <a:lnSpc>
                <a:spcPts val="5760"/>
              </a:lnSpc>
              <a:spcBef>
                <a:spcPts val="135"/>
              </a:spcBef>
            </a:pPr>
            <a:r>
              <a:rPr sz="480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4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800" dirty="0">
                <a:solidFill>
                  <a:srgbClr val="FFFFFF"/>
                </a:solidFill>
                <a:latin typeface="Calibri"/>
                <a:cs typeface="Calibri"/>
              </a:rPr>
              <a:t>также</a:t>
            </a:r>
            <a:r>
              <a:rPr sz="4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800" dirty="0">
                <a:solidFill>
                  <a:srgbClr val="FFFFFF"/>
                </a:solidFill>
                <a:latin typeface="Calibri"/>
                <a:cs typeface="Calibri"/>
              </a:rPr>
              <a:t>стажировка</a:t>
            </a:r>
            <a:r>
              <a:rPr sz="4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800" spc="-25" dirty="0">
                <a:solidFill>
                  <a:srgbClr val="FFFFFF"/>
                </a:solidFill>
                <a:latin typeface="Calibri"/>
                <a:cs typeface="Calibri"/>
              </a:rPr>
              <a:t>на </a:t>
            </a:r>
            <a:r>
              <a:rPr sz="4800" spc="-10" dirty="0">
                <a:solidFill>
                  <a:srgbClr val="FFFFFF"/>
                </a:solidFill>
                <a:latin typeface="Calibri"/>
                <a:cs typeface="Calibri"/>
              </a:rPr>
              <a:t>ведущих</a:t>
            </a:r>
            <a:endParaRPr sz="4800" dirty="0">
              <a:latin typeface="Calibri"/>
              <a:cs typeface="Calibri"/>
            </a:endParaRPr>
          </a:p>
          <a:p>
            <a:pPr marL="959485">
              <a:lnSpc>
                <a:spcPts val="5570"/>
              </a:lnSpc>
            </a:pPr>
            <a:r>
              <a:rPr sz="4800" dirty="0" err="1">
                <a:solidFill>
                  <a:srgbClr val="FFFFFF"/>
                </a:solidFill>
                <a:latin typeface="Calibri"/>
                <a:cs typeface="Calibri"/>
              </a:rPr>
              <a:t>предприятиях</a:t>
            </a:r>
            <a:r>
              <a:rPr sz="48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800" spc="-10" dirty="0" err="1" smtClean="0">
                <a:solidFill>
                  <a:srgbClr val="FFFFFF"/>
                </a:solidFill>
                <a:latin typeface="Calibri"/>
                <a:cs typeface="Calibri"/>
              </a:rPr>
              <a:t>Росси</a:t>
            </a:r>
            <a:r>
              <a:rPr lang="ru-RU" sz="4800" spc="-10" smtClean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1158213" y="4174256"/>
            <a:ext cx="583501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FFFFFF"/>
                </a:solidFill>
              </a:rPr>
              <a:t>По</a:t>
            </a:r>
            <a:r>
              <a:rPr sz="4000" spc="-85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результатам</a:t>
            </a:r>
            <a:r>
              <a:rPr sz="4000" spc="-95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успешного </a:t>
            </a:r>
            <a:r>
              <a:rPr sz="4000" dirty="0">
                <a:solidFill>
                  <a:srgbClr val="FFFFFF"/>
                </a:solidFill>
              </a:rPr>
              <a:t>программы,</a:t>
            </a:r>
            <a:r>
              <a:rPr sz="4000" spc="-220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выдается </a:t>
            </a:r>
            <a:r>
              <a:rPr sz="4000" b="1" spc="-10" dirty="0">
                <a:solidFill>
                  <a:srgbClr val="FFFF00"/>
                </a:solidFill>
                <a:latin typeface="Calibri"/>
                <a:cs typeface="Calibri"/>
              </a:rPr>
              <a:t>ДИПЛОМ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588237" y="6003056"/>
            <a:ext cx="6976109" cy="2463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rgbClr val="FFFF00"/>
                </a:solidFill>
                <a:latin typeface="Calibri"/>
                <a:cs typeface="Calibri"/>
              </a:rPr>
              <a:t>ФИНАНСОВОГО</a:t>
            </a:r>
            <a:r>
              <a:rPr sz="4000" b="1" spc="-18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FFFF00"/>
                </a:solidFill>
                <a:latin typeface="Calibri"/>
                <a:cs typeface="Calibri"/>
              </a:rPr>
              <a:t>УНИВЕРСИТЕТА</a:t>
            </a:r>
            <a:endParaRPr sz="4000">
              <a:latin typeface="Calibri"/>
              <a:cs typeface="Calibri"/>
            </a:endParaRPr>
          </a:p>
          <a:p>
            <a:pPr marL="684530" marR="675640" indent="-2540" algn="ctr">
              <a:lnSpc>
                <a:spcPct val="100000"/>
              </a:lnSpc>
            </a:pP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40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правом</a:t>
            </a:r>
            <a:r>
              <a:rPr sz="40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заниматься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новой</a:t>
            </a:r>
            <a:r>
              <a:rPr sz="400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профессиональной деятельностью</a:t>
            </a:r>
            <a:endParaRPr sz="40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2711" y="964692"/>
            <a:ext cx="17515332" cy="12862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684530"/>
            <a:chOff x="0" y="0"/>
            <a:chExt cx="18288000" cy="6845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8000" cy="68427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925800" y="0"/>
              <a:ext cx="2180831" cy="601979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377952" y="1901951"/>
            <a:ext cx="17588865" cy="7792720"/>
            <a:chOff x="377952" y="1901951"/>
            <a:chExt cx="17588865" cy="7792720"/>
          </a:xfrm>
        </p:grpSpPr>
        <p:sp>
          <p:nvSpPr>
            <p:cNvPr id="6" name="object 6"/>
            <p:cNvSpPr/>
            <p:nvPr/>
          </p:nvSpPr>
          <p:spPr>
            <a:xfrm>
              <a:off x="381000" y="1904999"/>
              <a:ext cx="17582515" cy="7786370"/>
            </a:xfrm>
            <a:custGeom>
              <a:avLst/>
              <a:gdLst/>
              <a:ahLst/>
              <a:cxnLst/>
              <a:rect l="l" t="t" r="r" b="b"/>
              <a:pathLst>
                <a:path w="17582515" h="7786370">
                  <a:moveTo>
                    <a:pt x="17582388" y="0"/>
                  </a:moveTo>
                  <a:lnTo>
                    <a:pt x="0" y="0"/>
                  </a:lnTo>
                  <a:lnTo>
                    <a:pt x="0" y="7786116"/>
                  </a:lnTo>
                  <a:lnTo>
                    <a:pt x="17582388" y="7786116"/>
                  </a:lnTo>
                  <a:lnTo>
                    <a:pt x="17582388" y="0"/>
                  </a:lnTo>
                  <a:close/>
                </a:path>
              </a:pathLst>
            </a:custGeom>
            <a:solidFill>
              <a:srgbClr val="0A87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00" y="1904999"/>
              <a:ext cx="17582515" cy="7786370"/>
            </a:xfrm>
            <a:custGeom>
              <a:avLst/>
              <a:gdLst/>
              <a:ahLst/>
              <a:cxnLst/>
              <a:rect l="l" t="t" r="r" b="b"/>
              <a:pathLst>
                <a:path w="17582515" h="7786370">
                  <a:moveTo>
                    <a:pt x="0" y="0"/>
                  </a:moveTo>
                  <a:lnTo>
                    <a:pt x="17582388" y="0"/>
                  </a:lnTo>
                  <a:lnTo>
                    <a:pt x="17582388" y="7786116"/>
                  </a:lnTo>
                  <a:lnTo>
                    <a:pt x="0" y="7786116"/>
                  </a:lnTo>
                  <a:lnTo>
                    <a:pt x="0" y="0"/>
                  </a:lnTo>
                  <a:close/>
                </a:path>
              </a:pathLst>
            </a:custGeom>
            <a:ln w="6095">
              <a:solidFill>
                <a:srgbClr val="4472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59740" y="913838"/>
            <a:ext cx="17287240" cy="8511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0A87A0"/>
                </a:solidFill>
                <a:latin typeface="Calibri"/>
                <a:cs typeface="Calibri"/>
              </a:rPr>
              <a:t>ВОЗМОЖНОСТИ,</a:t>
            </a:r>
            <a:r>
              <a:rPr sz="4400" spc="-15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4400" spc="-20" dirty="0">
                <a:solidFill>
                  <a:srgbClr val="0A87A0"/>
                </a:solidFill>
                <a:latin typeface="Calibri"/>
                <a:cs typeface="Calibri"/>
              </a:rPr>
              <a:t>ПРЕДОСТАВЛЯЕМЫЕ</a:t>
            </a:r>
            <a:r>
              <a:rPr sz="4400" spc="-14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A87A0"/>
                </a:solidFill>
                <a:latin typeface="Calibri"/>
                <a:cs typeface="Calibri"/>
              </a:rPr>
              <a:t>ПРОГРАММОЙ</a:t>
            </a:r>
            <a:r>
              <a:rPr sz="4400" spc="-15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A87A0"/>
                </a:solidFill>
                <a:latin typeface="Calibri"/>
                <a:cs typeface="Calibri"/>
              </a:rPr>
              <a:t>ОРГАНИЗАЦИЯМ</a:t>
            </a:r>
            <a:endParaRPr sz="44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3454"/>
              </a:spcBef>
              <a:buChar char="-"/>
              <a:tabLst>
                <a:tab pos="298450" algn="l"/>
              </a:tabLst>
            </a:pP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Внедрение</a:t>
            </a:r>
            <a:r>
              <a:rPr sz="4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новых</a:t>
            </a:r>
            <a:r>
              <a:rPr sz="4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форм</a:t>
            </a:r>
            <a:r>
              <a:rPr sz="4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принципов</a:t>
            </a:r>
            <a:r>
              <a:rPr sz="4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управления;</a:t>
            </a:r>
            <a:endParaRPr sz="4400">
              <a:latin typeface="Calibri"/>
              <a:cs typeface="Calibri"/>
            </a:endParaRPr>
          </a:p>
          <a:p>
            <a:pPr marL="298450" marR="1343025" indent="-286385">
              <a:lnSpc>
                <a:spcPct val="100000"/>
              </a:lnSpc>
              <a:buChar char="-"/>
              <a:tabLst>
                <a:tab pos="298450" algn="l"/>
              </a:tabLst>
            </a:pP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Позитивные</a:t>
            </a:r>
            <a:r>
              <a:rPr sz="4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изменения</a:t>
            </a:r>
            <a:r>
              <a:rPr sz="4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4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структурах</a:t>
            </a:r>
            <a:r>
              <a:rPr sz="4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управления,</a:t>
            </a:r>
            <a:r>
              <a:rPr sz="4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производства</a:t>
            </a:r>
            <a:r>
              <a:rPr sz="4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50" dirty="0">
                <a:solidFill>
                  <a:srgbClr val="FFFFFF"/>
                </a:solidFill>
                <a:latin typeface="Calibri"/>
                <a:cs typeface="Calibri"/>
              </a:rPr>
              <a:t>и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корпоративной</a:t>
            </a:r>
            <a:r>
              <a:rPr sz="4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культуре;</a:t>
            </a:r>
            <a:endParaRPr sz="4400">
              <a:latin typeface="Calibri"/>
              <a:cs typeface="Calibri"/>
            </a:endParaRPr>
          </a:p>
          <a:p>
            <a:pPr marL="298450" marR="1211580" indent="-286385">
              <a:lnSpc>
                <a:spcPct val="100000"/>
              </a:lnSpc>
              <a:buChar char="-"/>
              <a:tabLst>
                <a:tab pos="298450" algn="l"/>
              </a:tabLst>
            </a:pP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Новые</a:t>
            </a:r>
            <a:r>
              <a:rPr sz="4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контакты</a:t>
            </a:r>
            <a:r>
              <a:rPr sz="4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4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российскими</a:t>
            </a:r>
            <a:r>
              <a:rPr sz="4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4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зарубежными</a:t>
            </a:r>
            <a:r>
              <a:rPr sz="4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предприятиями</a:t>
            </a:r>
            <a:r>
              <a:rPr sz="4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50" dirty="0">
                <a:solidFill>
                  <a:srgbClr val="FFFFFF"/>
                </a:solidFill>
                <a:latin typeface="Calibri"/>
                <a:cs typeface="Calibri"/>
              </a:rPr>
              <a:t>и 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организациями;</a:t>
            </a:r>
            <a:endParaRPr sz="4400">
              <a:latin typeface="Calibri"/>
              <a:cs typeface="Calibri"/>
            </a:endParaRPr>
          </a:p>
          <a:p>
            <a:pPr marL="298450" marR="791210" indent="-286385">
              <a:lnSpc>
                <a:spcPct val="100000"/>
              </a:lnSpc>
              <a:buChar char="-"/>
              <a:tabLst>
                <a:tab pos="298450" algn="l"/>
              </a:tabLst>
            </a:pP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Решение</a:t>
            </a:r>
            <a:r>
              <a:rPr sz="4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конкретных</a:t>
            </a:r>
            <a:r>
              <a:rPr sz="4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проблем</a:t>
            </a:r>
            <a:r>
              <a:rPr sz="4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4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ходе</a:t>
            </a:r>
            <a:r>
              <a:rPr sz="4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иностранной</a:t>
            </a:r>
            <a:r>
              <a:rPr sz="4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стажировки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специалистов</a:t>
            </a:r>
            <a:r>
              <a:rPr sz="4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(реструктуризация,</a:t>
            </a:r>
            <a:r>
              <a:rPr sz="4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перепрофилирование,</a:t>
            </a:r>
            <a:r>
              <a:rPr sz="4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получение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инвестиций</a:t>
            </a:r>
            <a:r>
              <a:rPr sz="4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заказов</a:t>
            </a:r>
            <a:r>
              <a:rPr sz="4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20" dirty="0">
                <a:solidFill>
                  <a:srgbClr val="FFFFFF"/>
                </a:solidFill>
                <a:latin typeface="Calibri"/>
                <a:cs typeface="Calibri"/>
              </a:rPr>
              <a:t>др.)</a:t>
            </a:r>
            <a:endParaRPr sz="4400">
              <a:latin typeface="Calibri"/>
              <a:cs typeface="Calibri"/>
            </a:endParaRPr>
          </a:p>
          <a:p>
            <a:pPr marL="298450" marR="5080" indent="-286385">
              <a:lnSpc>
                <a:spcPct val="100000"/>
              </a:lnSpc>
              <a:buChar char="-"/>
              <a:tabLst>
                <a:tab pos="298450" algn="l"/>
              </a:tabLst>
            </a:pP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Участие</a:t>
            </a:r>
            <a:r>
              <a:rPr sz="4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4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специализированной</a:t>
            </a:r>
            <a:r>
              <a:rPr sz="4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федеральной</a:t>
            </a:r>
            <a:r>
              <a:rPr sz="4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базе</a:t>
            </a:r>
            <a:r>
              <a:rPr sz="4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данных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(дополнительные</a:t>
            </a:r>
            <a:r>
              <a:rPr sz="4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возможности</a:t>
            </a:r>
            <a:r>
              <a:rPr sz="4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конкурсах</a:t>
            </a:r>
            <a:r>
              <a:rPr sz="4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на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получение</a:t>
            </a:r>
            <a:r>
              <a:rPr sz="4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госзаказов</a:t>
            </a:r>
            <a:r>
              <a:rPr sz="4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50" dirty="0">
                <a:solidFill>
                  <a:srgbClr val="FFFFFF"/>
                </a:solidFill>
                <a:latin typeface="Calibri"/>
                <a:cs typeface="Calibri"/>
              </a:rPr>
              <a:t>и 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инвестиций)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928" y="199644"/>
            <a:ext cx="11913095" cy="323240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5928" y="3526535"/>
            <a:ext cx="11913107" cy="323392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193524" y="199644"/>
            <a:ext cx="5908547" cy="656081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5940" y="6854952"/>
            <a:ext cx="5908548" cy="323239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88976" y="6854952"/>
            <a:ext cx="5910058" cy="323240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193523" y="6854952"/>
            <a:ext cx="5908548" cy="3232404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2948940"/>
            <a:ext cx="4378960" cy="5387340"/>
            <a:chOff x="0" y="2948940"/>
            <a:chExt cx="4378960" cy="5387340"/>
          </a:xfrm>
        </p:grpSpPr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0" y="2948940"/>
              <a:ext cx="4378452" cy="538733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0" y="3558540"/>
              <a:ext cx="3203448" cy="3811511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105400" y="5465064"/>
            <a:ext cx="6993623" cy="12953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2615565"/>
            <a:chOff x="0" y="0"/>
            <a:chExt cx="18288000" cy="26155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8000" cy="261518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106400" y="0"/>
              <a:ext cx="4949952" cy="2129028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9602723"/>
            <a:ext cx="18288000" cy="684276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63554" y="2700020"/>
            <a:ext cx="15990569" cy="1294765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 marR="5080" algn="ctr">
              <a:lnSpc>
                <a:spcPts val="3070"/>
              </a:lnSpc>
              <a:spcBef>
                <a:spcPts val="844"/>
              </a:spcBef>
            </a:pPr>
            <a:r>
              <a:rPr sz="3200" dirty="0">
                <a:solidFill>
                  <a:srgbClr val="000000"/>
                </a:solidFill>
              </a:rPr>
              <a:t>По</a:t>
            </a:r>
            <a:r>
              <a:rPr sz="3200" spc="-65" dirty="0">
                <a:solidFill>
                  <a:srgbClr val="000000"/>
                </a:solidFill>
              </a:rPr>
              <a:t> </a:t>
            </a:r>
            <a:r>
              <a:rPr sz="3200" spc="-20" dirty="0">
                <a:solidFill>
                  <a:srgbClr val="000000"/>
                </a:solidFill>
              </a:rPr>
              <a:t>результатам</a:t>
            </a:r>
            <a:r>
              <a:rPr sz="3200" spc="-5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отбора</a:t>
            </a:r>
            <a:r>
              <a:rPr sz="3200" spc="-5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образовательных</a:t>
            </a:r>
            <a:r>
              <a:rPr sz="3200" spc="-8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организаций</a:t>
            </a:r>
            <a:r>
              <a:rPr sz="3200" spc="-6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Российской</a:t>
            </a:r>
            <a:r>
              <a:rPr sz="3200" spc="-10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Федерации</a:t>
            </a:r>
            <a:r>
              <a:rPr sz="3200" spc="-7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для</a:t>
            </a:r>
            <a:r>
              <a:rPr sz="3200" spc="-5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участия</a:t>
            </a:r>
            <a:r>
              <a:rPr sz="3200" spc="-70" dirty="0">
                <a:solidFill>
                  <a:srgbClr val="000000"/>
                </a:solidFill>
              </a:rPr>
              <a:t> </a:t>
            </a:r>
            <a:r>
              <a:rPr sz="3200" spc="-50" dirty="0">
                <a:solidFill>
                  <a:srgbClr val="000000"/>
                </a:solidFill>
              </a:rPr>
              <a:t>в </a:t>
            </a:r>
            <a:r>
              <a:rPr sz="3200" dirty="0">
                <a:solidFill>
                  <a:srgbClr val="000000"/>
                </a:solidFill>
              </a:rPr>
              <a:t>реализации</a:t>
            </a:r>
            <a:r>
              <a:rPr sz="3200" spc="-60" dirty="0">
                <a:solidFill>
                  <a:srgbClr val="000000"/>
                </a:solidFill>
              </a:rPr>
              <a:t> </a:t>
            </a:r>
            <a:r>
              <a:rPr sz="3200" spc="-30" dirty="0">
                <a:solidFill>
                  <a:srgbClr val="000000"/>
                </a:solidFill>
              </a:rPr>
              <a:t>Государственного</a:t>
            </a:r>
            <a:r>
              <a:rPr sz="3200" spc="-7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плана</a:t>
            </a:r>
            <a:r>
              <a:rPr sz="3200" spc="-50" dirty="0">
                <a:solidFill>
                  <a:srgbClr val="000000"/>
                </a:solidFill>
              </a:rPr>
              <a:t> </a:t>
            </a:r>
            <a:r>
              <a:rPr sz="3200" spc="-10" dirty="0">
                <a:solidFill>
                  <a:srgbClr val="000000"/>
                </a:solidFill>
              </a:rPr>
              <a:t>подготовки</a:t>
            </a:r>
            <a:r>
              <a:rPr sz="3200" spc="-6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управленческих</a:t>
            </a:r>
            <a:r>
              <a:rPr sz="3200" spc="-7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кадров</a:t>
            </a:r>
            <a:r>
              <a:rPr sz="3200" spc="-4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для</a:t>
            </a:r>
            <a:r>
              <a:rPr sz="3200" spc="-45" dirty="0">
                <a:solidFill>
                  <a:srgbClr val="000000"/>
                </a:solidFill>
              </a:rPr>
              <a:t> </a:t>
            </a:r>
            <a:r>
              <a:rPr sz="3200" spc="-10" dirty="0">
                <a:solidFill>
                  <a:srgbClr val="000000"/>
                </a:solidFill>
              </a:rPr>
              <a:t>организаций </a:t>
            </a:r>
            <a:r>
              <a:rPr sz="3200" dirty="0">
                <a:solidFill>
                  <a:srgbClr val="000000"/>
                </a:solidFill>
              </a:rPr>
              <a:t>народного</a:t>
            </a:r>
            <a:r>
              <a:rPr sz="3200" spc="-6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хозяйства</a:t>
            </a:r>
            <a:r>
              <a:rPr sz="3200" spc="-9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Российской</a:t>
            </a:r>
            <a:r>
              <a:rPr sz="3200" spc="-10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Федерации</a:t>
            </a:r>
            <a:r>
              <a:rPr sz="3200" spc="-7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в</a:t>
            </a:r>
            <a:r>
              <a:rPr sz="3200" spc="-50" dirty="0">
                <a:solidFill>
                  <a:srgbClr val="000000"/>
                </a:solidFill>
              </a:rPr>
              <a:t> </a:t>
            </a:r>
            <a:r>
              <a:rPr sz="3200" spc="-10" dirty="0">
                <a:solidFill>
                  <a:srgbClr val="000000"/>
                </a:solidFill>
              </a:rPr>
              <a:t>2018/19-</a:t>
            </a:r>
            <a:r>
              <a:rPr sz="3200" dirty="0">
                <a:solidFill>
                  <a:srgbClr val="000000"/>
                </a:solidFill>
              </a:rPr>
              <a:t>2024/25</a:t>
            </a:r>
            <a:r>
              <a:rPr sz="3200" spc="-1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учебных</a:t>
            </a:r>
            <a:r>
              <a:rPr sz="3200" spc="-70" dirty="0">
                <a:solidFill>
                  <a:srgbClr val="000000"/>
                </a:solidFill>
              </a:rPr>
              <a:t> </a:t>
            </a:r>
            <a:r>
              <a:rPr sz="3200" spc="-10" dirty="0">
                <a:solidFill>
                  <a:srgbClr val="000000"/>
                </a:solidFill>
              </a:rPr>
              <a:t>годах</a:t>
            </a:r>
            <a:endParaRPr sz="3200"/>
          </a:p>
        </p:txBody>
      </p:sp>
      <p:sp>
        <p:nvSpPr>
          <p:cNvPr id="7" name="object 7"/>
          <p:cNvSpPr txBox="1"/>
          <p:nvPr/>
        </p:nvSpPr>
        <p:spPr>
          <a:xfrm>
            <a:off x="1262030" y="3870451"/>
            <a:ext cx="15995015" cy="4973955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065" marR="5080" algn="ctr">
              <a:lnSpc>
                <a:spcPts val="3070"/>
              </a:lnSpc>
              <a:spcBef>
                <a:spcPts val="844"/>
              </a:spcBef>
            </a:pPr>
            <a:r>
              <a:rPr sz="3200" dirty="0">
                <a:latin typeface="Calibri"/>
                <a:cs typeface="Calibri"/>
              </a:rPr>
              <a:t>согласно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Приказу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Министерства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экономического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развития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Российской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Федерации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№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120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от </a:t>
            </a:r>
            <a:r>
              <a:rPr sz="3200" dirty="0">
                <a:latin typeface="Calibri"/>
                <a:cs typeface="Calibri"/>
              </a:rPr>
              <a:t>10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марта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2020года,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на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территории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Смоленской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области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ts val="3100"/>
              </a:lnSpc>
            </a:pPr>
            <a:r>
              <a:rPr sz="3200" b="1" dirty="0">
                <a:solidFill>
                  <a:srgbClr val="006666"/>
                </a:solidFill>
                <a:latin typeface="Calibri"/>
                <a:cs typeface="Calibri"/>
              </a:rPr>
              <a:t>исполнителем</a:t>
            </a:r>
            <a:r>
              <a:rPr sz="3200" b="1" spc="-95" dirty="0">
                <a:solidFill>
                  <a:srgbClr val="006666"/>
                </a:solidFill>
                <a:latin typeface="Calibri"/>
                <a:cs typeface="Calibri"/>
              </a:rPr>
              <a:t> </a:t>
            </a:r>
            <a:r>
              <a:rPr sz="3200" b="1" spc="-25" dirty="0">
                <a:solidFill>
                  <a:srgbClr val="006666"/>
                </a:solidFill>
                <a:latin typeface="Calibri"/>
                <a:cs typeface="Calibri"/>
              </a:rPr>
              <a:t>Государственного</a:t>
            </a:r>
            <a:r>
              <a:rPr sz="3200" b="1" spc="-114" dirty="0">
                <a:solidFill>
                  <a:srgbClr val="006666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06666"/>
                </a:solidFill>
                <a:latin typeface="Calibri"/>
                <a:cs typeface="Calibri"/>
              </a:rPr>
              <a:t>плана</a:t>
            </a:r>
            <a:r>
              <a:rPr sz="3200" b="1" spc="-100" dirty="0">
                <a:solidFill>
                  <a:srgbClr val="006666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006666"/>
                </a:solidFill>
                <a:latin typeface="Calibri"/>
                <a:cs typeface="Calibri"/>
              </a:rPr>
              <a:t>определен</a:t>
            </a:r>
            <a:endParaRPr sz="3200">
              <a:latin typeface="Calibri"/>
              <a:cs typeface="Calibri"/>
            </a:endParaRPr>
          </a:p>
          <a:p>
            <a:pPr marL="8340725" marR="107950" indent="1270" algn="ctr">
              <a:lnSpc>
                <a:spcPts val="3840"/>
              </a:lnSpc>
              <a:spcBef>
                <a:spcPts val="2065"/>
              </a:spcBef>
            </a:pPr>
            <a:r>
              <a:rPr sz="4000" b="1" spc="-10" dirty="0">
                <a:solidFill>
                  <a:srgbClr val="225D60"/>
                </a:solidFill>
                <a:latin typeface="Calibri"/>
                <a:cs typeface="Calibri"/>
              </a:rPr>
              <a:t>Смоленский</a:t>
            </a:r>
            <a:r>
              <a:rPr sz="4000" b="1" spc="-22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225D60"/>
                </a:solidFill>
                <a:latin typeface="Calibri"/>
                <a:cs typeface="Calibri"/>
              </a:rPr>
              <a:t>филиал </a:t>
            </a:r>
            <a:r>
              <a:rPr sz="4000" spc="-20" dirty="0">
                <a:solidFill>
                  <a:srgbClr val="225D60"/>
                </a:solidFill>
                <a:latin typeface="Calibri"/>
                <a:cs typeface="Calibri"/>
              </a:rPr>
              <a:t>Федерального</a:t>
            </a:r>
            <a:r>
              <a:rPr sz="4000" spc="-16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225D60"/>
                </a:solidFill>
                <a:latin typeface="Calibri"/>
                <a:cs typeface="Calibri"/>
              </a:rPr>
              <a:t>государственного </a:t>
            </a:r>
            <a:r>
              <a:rPr sz="4000" spc="-25" dirty="0">
                <a:solidFill>
                  <a:srgbClr val="225D60"/>
                </a:solidFill>
                <a:latin typeface="Calibri"/>
                <a:cs typeface="Calibri"/>
              </a:rPr>
              <a:t>образовательного</a:t>
            </a:r>
            <a:r>
              <a:rPr sz="4000" spc="-10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225D60"/>
                </a:solidFill>
                <a:latin typeface="Calibri"/>
                <a:cs typeface="Calibri"/>
              </a:rPr>
              <a:t>бюджетного </a:t>
            </a:r>
            <a:r>
              <a:rPr sz="4000" spc="-20" dirty="0">
                <a:solidFill>
                  <a:srgbClr val="225D60"/>
                </a:solidFill>
                <a:latin typeface="Calibri"/>
                <a:cs typeface="Calibri"/>
              </a:rPr>
              <a:t>учреждения</a:t>
            </a:r>
            <a:r>
              <a:rPr sz="4000" spc="-15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225D60"/>
                </a:solidFill>
                <a:latin typeface="Calibri"/>
                <a:cs typeface="Calibri"/>
              </a:rPr>
              <a:t>высшего</a:t>
            </a:r>
            <a:r>
              <a:rPr sz="4000" spc="-17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225D60"/>
                </a:solidFill>
                <a:latin typeface="Calibri"/>
                <a:cs typeface="Calibri"/>
              </a:rPr>
              <a:t>образования </a:t>
            </a:r>
            <a:r>
              <a:rPr sz="4000" b="1" spc="-10" dirty="0">
                <a:solidFill>
                  <a:srgbClr val="225D60"/>
                </a:solidFill>
                <a:latin typeface="Calibri"/>
                <a:cs typeface="Calibri"/>
              </a:rPr>
              <a:t>"Финансовый</a:t>
            </a:r>
            <a:r>
              <a:rPr sz="4000" b="1" spc="-13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225D60"/>
                </a:solidFill>
                <a:latin typeface="Calibri"/>
                <a:cs typeface="Calibri"/>
              </a:rPr>
              <a:t>университет</a:t>
            </a:r>
            <a:r>
              <a:rPr sz="4000" b="1" spc="-13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4000" b="1" spc="-25" dirty="0">
                <a:solidFill>
                  <a:srgbClr val="225D60"/>
                </a:solidFill>
                <a:latin typeface="Calibri"/>
                <a:cs typeface="Calibri"/>
              </a:rPr>
              <a:t>при </a:t>
            </a:r>
            <a:r>
              <a:rPr sz="4000" b="1" spc="-20" dirty="0">
                <a:solidFill>
                  <a:srgbClr val="225D60"/>
                </a:solidFill>
                <a:latin typeface="Calibri"/>
                <a:cs typeface="Calibri"/>
              </a:rPr>
              <a:t>Правительстве</a:t>
            </a:r>
            <a:r>
              <a:rPr sz="4000" b="1" spc="-11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225D60"/>
                </a:solidFill>
                <a:latin typeface="Calibri"/>
                <a:cs typeface="Calibri"/>
              </a:rPr>
              <a:t>Российской Федерации</a:t>
            </a:r>
            <a:r>
              <a:rPr sz="2800" b="1" spc="-10" dirty="0">
                <a:solidFill>
                  <a:srgbClr val="225D60"/>
                </a:solidFill>
                <a:latin typeface="Calibri"/>
                <a:cs typeface="Calibri"/>
              </a:rPr>
              <a:t>"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81000" y="5277611"/>
            <a:ext cx="8458187" cy="40568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2020" y="2744723"/>
            <a:ext cx="8898890" cy="7257415"/>
          </a:xfrm>
          <a:custGeom>
            <a:avLst/>
            <a:gdLst/>
            <a:ahLst/>
            <a:cxnLst/>
            <a:rect l="l" t="t" r="r" b="b"/>
            <a:pathLst>
              <a:path w="8898890" h="7257415">
                <a:moveTo>
                  <a:pt x="8761552" y="0"/>
                </a:moveTo>
                <a:lnTo>
                  <a:pt x="137096" y="0"/>
                </a:lnTo>
                <a:lnTo>
                  <a:pt x="122158" y="3906"/>
                </a:lnTo>
                <a:lnTo>
                  <a:pt x="93762" y="33942"/>
                </a:lnTo>
                <a:lnTo>
                  <a:pt x="67900" y="90900"/>
                </a:lnTo>
                <a:lnTo>
                  <a:pt x="56128" y="128459"/>
                </a:lnTo>
                <a:lnTo>
                  <a:pt x="45240" y="171530"/>
                </a:lnTo>
                <a:lnTo>
                  <a:pt x="35320" y="219708"/>
                </a:lnTo>
                <a:lnTo>
                  <a:pt x="26451" y="272586"/>
                </a:lnTo>
                <a:lnTo>
                  <a:pt x="18717" y="329757"/>
                </a:lnTo>
                <a:lnTo>
                  <a:pt x="12202" y="390817"/>
                </a:lnTo>
                <a:lnTo>
                  <a:pt x="6989" y="455358"/>
                </a:lnTo>
                <a:lnTo>
                  <a:pt x="3162" y="522974"/>
                </a:lnTo>
                <a:lnTo>
                  <a:pt x="804" y="593260"/>
                </a:lnTo>
                <a:lnTo>
                  <a:pt x="0" y="665810"/>
                </a:lnTo>
                <a:lnTo>
                  <a:pt x="0" y="6591490"/>
                </a:lnTo>
                <a:lnTo>
                  <a:pt x="804" y="6664037"/>
                </a:lnTo>
                <a:lnTo>
                  <a:pt x="3162" y="6734321"/>
                </a:lnTo>
                <a:lnTo>
                  <a:pt x="6989" y="6801936"/>
                </a:lnTo>
                <a:lnTo>
                  <a:pt x="12202" y="6866475"/>
                </a:lnTo>
                <a:lnTo>
                  <a:pt x="18717" y="6927533"/>
                </a:lnTo>
                <a:lnTo>
                  <a:pt x="26451" y="6984704"/>
                </a:lnTo>
                <a:lnTo>
                  <a:pt x="35320" y="7037581"/>
                </a:lnTo>
                <a:lnTo>
                  <a:pt x="45240" y="7085758"/>
                </a:lnTo>
                <a:lnTo>
                  <a:pt x="56128" y="7128829"/>
                </a:lnTo>
                <a:lnTo>
                  <a:pt x="67900" y="7166388"/>
                </a:lnTo>
                <a:lnTo>
                  <a:pt x="93762" y="7223345"/>
                </a:lnTo>
                <a:lnTo>
                  <a:pt x="122158" y="7253381"/>
                </a:lnTo>
                <a:lnTo>
                  <a:pt x="137096" y="7257288"/>
                </a:lnTo>
                <a:lnTo>
                  <a:pt x="8761552" y="7257288"/>
                </a:lnTo>
                <a:lnTo>
                  <a:pt x="8803975" y="7224602"/>
                </a:lnTo>
                <a:lnTo>
                  <a:pt x="8823730" y="7184859"/>
                </a:lnTo>
                <a:lnTo>
                  <a:pt x="8842024" y="7130504"/>
                </a:lnTo>
                <a:lnTo>
                  <a:pt x="8858491" y="7062279"/>
                </a:lnTo>
                <a:lnTo>
                  <a:pt x="8866637" y="7019064"/>
                </a:lnTo>
                <a:lnTo>
                  <a:pt x="8873924" y="6972858"/>
                </a:lnTo>
                <a:lnTo>
                  <a:pt x="8880323" y="6923969"/>
                </a:lnTo>
                <a:lnTo>
                  <a:pt x="8885810" y="6872705"/>
                </a:lnTo>
                <a:lnTo>
                  <a:pt x="8890357" y="6819371"/>
                </a:lnTo>
                <a:lnTo>
                  <a:pt x="8893940" y="6764276"/>
                </a:lnTo>
                <a:lnTo>
                  <a:pt x="8896531" y="6707726"/>
                </a:lnTo>
                <a:lnTo>
                  <a:pt x="8898105" y="6650028"/>
                </a:lnTo>
                <a:lnTo>
                  <a:pt x="8898636" y="6591490"/>
                </a:lnTo>
                <a:lnTo>
                  <a:pt x="8898636" y="665810"/>
                </a:lnTo>
                <a:lnTo>
                  <a:pt x="8897831" y="593260"/>
                </a:lnTo>
                <a:lnTo>
                  <a:pt x="8895473" y="522974"/>
                </a:lnTo>
                <a:lnTo>
                  <a:pt x="8891646" y="455358"/>
                </a:lnTo>
                <a:lnTo>
                  <a:pt x="8886434" y="390817"/>
                </a:lnTo>
                <a:lnTo>
                  <a:pt x="8879919" y="329757"/>
                </a:lnTo>
                <a:lnTo>
                  <a:pt x="8872185" y="272586"/>
                </a:lnTo>
                <a:lnTo>
                  <a:pt x="8863317" y="219708"/>
                </a:lnTo>
                <a:lnTo>
                  <a:pt x="8853397" y="171530"/>
                </a:lnTo>
                <a:lnTo>
                  <a:pt x="8842510" y="128459"/>
                </a:lnTo>
                <a:lnTo>
                  <a:pt x="8830738" y="90900"/>
                </a:lnTo>
                <a:lnTo>
                  <a:pt x="8804879" y="33942"/>
                </a:lnTo>
                <a:lnTo>
                  <a:pt x="8776488" y="3906"/>
                </a:lnTo>
                <a:lnTo>
                  <a:pt x="8761552" y="0"/>
                </a:lnTo>
                <a:close/>
              </a:path>
            </a:pathLst>
          </a:custGeom>
          <a:solidFill>
            <a:srgbClr val="0A8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8974" y="1163158"/>
            <a:ext cx="1020127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160" dirty="0"/>
              <a:t>ЦЕЛЬ</a:t>
            </a:r>
            <a:r>
              <a:rPr sz="5400" spc="-295" dirty="0"/>
              <a:t> </a:t>
            </a:r>
            <a:r>
              <a:rPr sz="5400" spc="-200" dirty="0"/>
              <a:t>ПРЕЗИДЕНТСКОЙ</a:t>
            </a:r>
            <a:r>
              <a:rPr sz="5400" spc="-305" dirty="0"/>
              <a:t> </a:t>
            </a:r>
            <a:r>
              <a:rPr sz="5400" spc="-200" dirty="0"/>
              <a:t>ПРОГРАММЫ</a:t>
            </a:r>
            <a:endParaRPr sz="5400"/>
          </a:p>
        </p:txBody>
      </p:sp>
      <p:sp>
        <p:nvSpPr>
          <p:cNvPr id="4" name="object 4"/>
          <p:cNvSpPr/>
          <p:nvPr/>
        </p:nvSpPr>
        <p:spPr>
          <a:xfrm>
            <a:off x="9196572" y="2743961"/>
            <a:ext cx="8853170" cy="2266315"/>
          </a:xfrm>
          <a:custGeom>
            <a:avLst/>
            <a:gdLst/>
            <a:ahLst/>
            <a:cxnLst/>
            <a:rect l="l" t="t" r="r" b="b"/>
            <a:pathLst>
              <a:path w="8853169" h="2266315">
                <a:moveTo>
                  <a:pt x="142049" y="0"/>
                </a:moveTo>
                <a:lnTo>
                  <a:pt x="8710879" y="0"/>
                </a:lnTo>
                <a:lnTo>
                  <a:pt x="8738717" y="4114"/>
                </a:lnTo>
                <a:lnTo>
                  <a:pt x="8789680" y="35645"/>
                </a:lnTo>
                <a:lnTo>
                  <a:pt x="8829052" y="94457"/>
                </a:lnTo>
                <a:lnTo>
                  <a:pt x="8842105" y="130978"/>
                </a:lnTo>
                <a:lnTo>
                  <a:pt x="8850162" y="170590"/>
                </a:lnTo>
                <a:lnTo>
                  <a:pt x="8852916" y="212178"/>
                </a:lnTo>
                <a:lnTo>
                  <a:pt x="8852916" y="2054009"/>
                </a:lnTo>
                <a:lnTo>
                  <a:pt x="8850162" y="2095597"/>
                </a:lnTo>
                <a:lnTo>
                  <a:pt x="8842105" y="2135209"/>
                </a:lnTo>
                <a:lnTo>
                  <a:pt x="8829052" y="2171730"/>
                </a:lnTo>
                <a:lnTo>
                  <a:pt x="8789680" y="2230542"/>
                </a:lnTo>
                <a:lnTo>
                  <a:pt x="8738717" y="2262073"/>
                </a:lnTo>
                <a:lnTo>
                  <a:pt x="8710879" y="2266188"/>
                </a:lnTo>
                <a:lnTo>
                  <a:pt x="142049" y="2266188"/>
                </a:lnTo>
                <a:lnTo>
                  <a:pt x="87693" y="2250038"/>
                </a:lnTo>
                <a:lnTo>
                  <a:pt x="41605" y="2204046"/>
                </a:lnTo>
                <a:lnTo>
                  <a:pt x="10815" y="2135209"/>
                </a:lnTo>
                <a:lnTo>
                  <a:pt x="2755" y="2095597"/>
                </a:lnTo>
                <a:lnTo>
                  <a:pt x="0" y="2054009"/>
                </a:lnTo>
                <a:lnTo>
                  <a:pt x="0" y="212178"/>
                </a:lnTo>
                <a:lnTo>
                  <a:pt x="2755" y="170590"/>
                </a:lnTo>
                <a:lnTo>
                  <a:pt x="10815" y="130978"/>
                </a:lnTo>
                <a:lnTo>
                  <a:pt x="23869" y="94457"/>
                </a:lnTo>
                <a:lnTo>
                  <a:pt x="63243" y="35645"/>
                </a:lnTo>
                <a:lnTo>
                  <a:pt x="114210" y="4114"/>
                </a:lnTo>
                <a:lnTo>
                  <a:pt x="142049" y="0"/>
                </a:lnTo>
                <a:close/>
              </a:path>
            </a:pathLst>
          </a:custGeom>
          <a:ln w="19811">
            <a:solidFill>
              <a:srgbClr val="0A87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445223" y="3072163"/>
            <a:ext cx="781685" cy="16567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700" dirty="0">
                <a:solidFill>
                  <a:srgbClr val="0A87A0"/>
                </a:solidFill>
                <a:latin typeface="Arial"/>
                <a:cs typeface="Arial"/>
              </a:rPr>
              <a:t>2</a:t>
            </a:r>
            <a:endParaRPr sz="107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25800" y="0"/>
            <a:ext cx="2180831" cy="60197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39795" y="873252"/>
            <a:ext cx="4823459" cy="64007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111342" y="3756761"/>
            <a:ext cx="6870700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Calibri"/>
                <a:cs typeface="Calibri"/>
              </a:rPr>
              <a:t>ОБЕСПЕЧЕНИЕ</a:t>
            </a:r>
            <a:r>
              <a:rPr sz="3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Calibri"/>
                <a:cs typeface="Calibri"/>
              </a:rPr>
              <a:t>ОРГАНИЗАЦИЙ </a:t>
            </a:r>
            <a:r>
              <a:rPr sz="3600" dirty="0">
                <a:solidFill>
                  <a:srgbClr val="FFFFFF"/>
                </a:solidFill>
                <a:latin typeface="Calibri"/>
                <a:cs typeface="Calibri"/>
              </a:rPr>
              <a:t>НАРОДНОГО</a:t>
            </a:r>
            <a:r>
              <a:rPr sz="3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Calibri"/>
                <a:cs typeface="Calibri"/>
              </a:rPr>
              <a:t>ХОЗЯЙСТВА </a:t>
            </a:r>
            <a:r>
              <a:rPr sz="3600" dirty="0">
                <a:solidFill>
                  <a:srgbClr val="FFFFFF"/>
                </a:solidFill>
                <a:latin typeface="Calibri"/>
                <a:cs typeface="Calibri"/>
              </a:rPr>
              <a:t>РОССИЙСКОЙ </a:t>
            </a:r>
            <a:r>
              <a:rPr sz="3600" spc="-10" dirty="0">
                <a:solidFill>
                  <a:srgbClr val="FFFFFF"/>
                </a:solidFill>
                <a:latin typeface="Calibri"/>
                <a:cs typeface="Calibri"/>
              </a:rPr>
              <a:t>ФЕДЕРАЦИИ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СПЕЦИАЛИСТАМИ</a:t>
            </a:r>
            <a:r>
              <a:rPr sz="36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36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ОБЛАСТИ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УПРАВЛЕНИЯ</a:t>
            </a:r>
            <a:r>
              <a:rPr sz="36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36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ОРГАНИЗАЦИИ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ПРОИЗВОДСТВА,</a:t>
            </a:r>
            <a:r>
              <a:rPr sz="36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ОТВЕЧАЮЩИМИ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СОВРЕМЕННЫМ</a:t>
            </a:r>
            <a:r>
              <a:rPr sz="36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ТРЕБОВАНИЯМ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ЭКОНОМИКИ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5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endParaRPr sz="3600">
              <a:latin typeface="Calibri"/>
              <a:cs typeface="Calibri"/>
            </a:endParaRPr>
          </a:p>
          <a:p>
            <a:pPr marL="5080" algn="ctr">
              <a:lnSpc>
                <a:spcPct val="100000"/>
              </a:lnSpc>
            </a:pP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СТАНДАРТАМ</a:t>
            </a:r>
            <a:r>
              <a:rPr sz="36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ОБРАЗОВАНИЯ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08447" y="2910670"/>
            <a:ext cx="623252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7675" algn="just">
              <a:lnSpc>
                <a:spcPct val="150000"/>
              </a:lnSpc>
              <a:spcBef>
                <a:spcPts val="100"/>
              </a:spcBef>
            </a:pP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ОБУЧЕНИЕ</a:t>
            </a:r>
            <a:r>
              <a:rPr sz="2000" b="1" spc="-30" dirty="0">
                <a:solidFill>
                  <a:srgbClr val="0A87A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СПЕЦИАЛИСТОВ</a:t>
            </a:r>
            <a:r>
              <a:rPr sz="2000" b="1" spc="-15" dirty="0">
                <a:solidFill>
                  <a:srgbClr val="0A87A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В</a:t>
            </a:r>
            <a:r>
              <a:rPr sz="2000" b="1" spc="25" dirty="0">
                <a:solidFill>
                  <a:srgbClr val="0A87A0"/>
                </a:solidFill>
                <a:latin typeface="Microsoft Sans Serif"/>
                <a:cs typeface="Microsoft Sans Serif"/>
              </a:rPr>
              <a:t> </a:t>
            </a:r>
            <a:r>
              <a:rPr sz="2000" b="1" spc="-10" dirty="0">
                <a:solidFill>
                  <a:srgbClr val="0A87A0"/>
                </a:solidFill>
                <a:latin typeface="Microsoft Sans Serif"/>
                <a:cs typeface="Microsoft Sans Serif"/>
              </a:rPr>
              <a:t>РОССИЙСКИХ </a:t>
            </a: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ОБРАЗОВАТЕЛЬНЫХ</a:t>
            </a:r>
            <a:r>
              <a:rPr sz="2000" b="1" spc="-35" dirty="0">
                <a:solidFill>
                  <a:srgbClr val="0A87A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ОРГАНИЗАЦИЯХ</a:t>
            </a:r>
            <a:r>
              <a:rPr sz="2000" b="1" spc="-10" dirty="0">
                <a:solidFill>
                  <a:srgbClr val="0A87A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В</a:t>
            </a:r>
            <a:r>
              <a:rPr sz="2000" b="1" spc="15" dirty="0">
                <a:solidFill>
                  <a:srgbClr val="0A87A0"/>
                </a:solidFill>
                <a:latin typeface="Microsoft Sans Serif"/>
                <a:cs typeface="Microsoft Sans Serif"/>
              </a:rPr>
              <a:t> </a:t>
            </a:r>
            <a:r>
              <a:rPr sz="2000" b="1" spc="-10" dirty="0">
                <a:solidFill>
                  <a:srgbClr val="0A87A0"/>
                </a:solidFill>
                <a:latin typeface="Microsoft Sans Serif"/>
                <a:cs typeface="Microsoft Sans Serif"/>
              </a:rPr>
              <a:t>РАМКАХ </a:t>
            </a: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ГОСУДАРСТВЕННОГО</a:t>
            </a:r>
            <a:r>
              <a:rPr sz="2000" b="1" spc="-10" dirty="0">
                <a:solidFill>
                  <a:srgbClr val="0A87A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ПЛАНА</a:t>
            </a:r>
            <a:r>
              <a:rPr sz="2000" b="1" spc="-10" dirty="0">
                <a:solidFill>
                  <a:srgbClr val="0A87A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ПРОВОДИТСЯ</a:t>
            </a:r>
            <a:r>
              <a:rPr sz="2000" b="1" spc="10" dirty="0">
                <a:solidFill>
                  <a:srgbClr val="0A87A0"/>
                </a:solidFill>
                <a:latin typeface="Microsoft Sans Serif"/>
                <a:cs typeface="Microsoft Sans Serif"/>
              </a:rPr>
              <a:t> </a:t>
            </a:r>
            <a:r>
              <a:rPr sz="2000" b="1" spc="-25" dirty="0">
                <a:solidFill>
                  <a:srgbClr val="0A87A0"/>
                </a:solidFill>
                <a:latin typeface="Microsoft Sans Serif"/>
                <a:cs typeface="Microsoft Sans Serif"/>
              </a:rPr>
              <a:t>ПО </a:t>
            </a: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ДВУМ</a:t>
            </a:r>
            <a:r>
              <a:rPr sz="2000" b="1" spc="-20" dirty="0">
                <a:solidFill>
                  <a:srgbClr val="0A87A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ТИПАМ</a:t>
            </a:r>
            <a:r>
              <a:rPr sz="2000" b="1" spc="-5" dirty="0">
                <a:solidFill>
                  <a:srgbClr val="0A87A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0A87A0"/>
                </a:solidFill>
                <a:latin typeface="Microsoft Sans Serif"/>
                <a:cs typeface="Microsoft Sans Serif"/>
              </a:rPr>
              <a:t>ОБРАЗОВАТЕЛЬНЫХ</a:t>
            </a:r>
            <a:r>
              <a:rPr sz="2000" b="1" spc="-10" dirty="0">
                <a:solidFill>
                  <a:srgbClr val="0A87A0"/>
                </a:solidFill>
                <a:latin typeface="Microsoft Sans Serif"/>
                <a:cs typeface="Microsoft Sans Serif"/>
              </a:rPr>
              <a:t> ПРОГРАММ: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208003" y="5221223"/>
            <a:ext cx="8898890" cy="2329180"/>
          </a:xfrm>
          <a:custGeom>
            <a:avLst/>
            <a:gdLst/>
            <a:ahLst/>
            <a:cxnLst/>
            <a:rect l="l" t="t" r="r" b="b"/>
            <a:pathLst>
              <a:path w="8898890" h="2329179">
                <a:moveTo>
                  <a:pt x="8761552" y="0"/>
                </a:moveTo>
                <a:lnTo>
                  <a:pt x="137096" y="0"/>
                </a:lnTo>
                <a:lnTo>
                  <a:pt x="100650" y="7630"/>
                </a:lnTo>
                <a:lnTo>
                  <a:pt x="67900" y="29166"/>
                </a:lnTo>
                <a:lnTo>
                  <a:pt x="40154" y="62571"/>
                </a:lnTo>
                <a:lnTo>
                  <a:pt x="18717" y="105808"/>
                </a:lnTo>
                <a:lnTo>
                  <a:pt x="4897" y="156843"/>
                </a:lnTo>
                <a:lnTo>
                  <a:pt x="0" y="213639"/>
                </a:lnTo>
                <a:lnTo>
                  <a:pt x="0" y="2115032"/>
                </a:lnTo>
                <a:lnTo>
                  <a:pt x="4897" y="2171828"/>
                </a:lnTo>
                <a:lnTo>
                  <a:pt x="18717" y="2222863"/>
                </a:lnTo>
                <a:lnTo>
                  <a:pt x="40154" y="2266100"/>
                </a:lnTo>
                <a:lnTo>
                  <a:pt x="67900" y="2299505"/>
                </a:lnTo>
                <a:lnTo>
                  <a:pt x="100650" y="2321041"/>
                </a:lnTo>
                <a:lnTo>
                  <a:pt x="137096" y="2328672"/>
                </a:lnTo>
                <a:lnTo>
                  <a:pt x="8761552" y="2328672"/>
                </a:lnTo>
                <a:lnTo>
                  <a:pt x="8814012" y="2312411"/>
                </a:lnTo>
                <a:lnTo>
                  <a:pt x="8858491" y="2266099"/>
                </a:lnTo>
                <a:lnTo>
                  <a:pt x="8888202" y="2196785"/>
                </a:lnTo>
                <a:lnTo>
                  <a:pt x="8895978" y="2156903"/>
                </a:lnTo>
                <a:lnTo>
                  <a:pt x="8898636" y="2115032"/>
                </a:lnTo>
                <a:lnTo>
                  <a:pt x="8898636" y="213639"/>
                </a:lnTo>
                <a:lnTo>
                  <a:pt x="8893738" y="156843"/>
                </a:lnTo>
                <a:lnTo>
                  <a:pt x="8879919" y="105808"/>
                </a:lnTo>
                <a:lnTo>
                  <a:pt x="8858483" y="62571"/>
                </a:lnTo>
                <a:lnTo>
                  <a:pt x="8830738" y="29166"/>
                </a:lnTo>
                <a:lnTo>
                  <a:pt x="8797992" y="7630"/>
                </a:lnTo>
                <a:lnTo>
                  <a:pt x="8761552" y="0"/>
                </a:lnTo>
                <a:close/>
              </a:path>
            </a:pathLst>
          </a:custGeom>
          <a:solidFill>
            <a:srgbClr val="0A8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208003" y="7671816"/>
            <a:ext cx="8898890" cy="2330450"/>
          </a:xfrm>
          <a:custGeom>
            <a:avLst/>
            <a:gdLst/>
            <a:ahLst/>
            <a:cxnLst/>
            <a:rect l="l" t="t" r="r" b="b"/>
            <a:pathLst>
              <a:path w="8898890" h="2330450">
                <a:moveTo>
                  <a:pt x="8761552" y="0"/>
                </a:moveTo>
                <a:lnTo>
                  <a:pt x="137096" y="0"/>
                </a:lnTo>
                <a:lnTo>
                  <a:pt x="100650" y="7636"/>
                </a:lnTo>
                <a:lnTo>
                  <a:pt x="67900" y="29186"/>
                </a:lnTo>
                <a:lnTo>
                  <a:pt x="40154" y="62612"/>
                </a:lnTo>
                <a:lnTo>
                  <a:pt x="18717" y="105878"/>
                </a:lnTo>
                <a:lnTo>
                  <a:pt x="4897" y="156946"/>
                </a:lnTo>
                <a:lnTo>
                  <a:pt x="0" y="213779"/>
                </a:lnTo>
                <a:lnTo>
                  <a:pt x="0" y="2116416"/>
                </a:lnTo>
                <a:lnTo>
                  <a:pt x="4897" y="2173249"/>
                </a:lnTo>
                <a:lnTo>
                  <a:pt x="18717" y="2224317"/>
                </a:lnTo>
                <a:lnTo>
                  <a:pt x="40154" y="2267583"/>
                </a:lnTo>
                <a:lnTo>
                  <a:pt x="67900" y="2301009"/>
                </a:lnTo>
                <a:lnTo>
                  <a:pt x="100650" y="2322559"/>
                </a:lnTo>
                <a:lnTo>
                  <a:pt x="137096" y="2330195"/>
                </a:lnTo>
                <a:lnTo>
                  <a:pt x="8761552" y="2330195"/>
                </a:lnTo>
                <a:lnTo>
                  <a:pt x="8814012" y="2313920"/>
                </a:lnTo>
                <a:lnTo>
                  <a:pt x="8858491" y="2267585"/>
                </a:lnTo>
                <a:lnTo>
                  <a:pt x="8888202" y="2198225"/>
                </a:lnTo>
                <a:lnTo>
                  <a:pt x="8895978" y="2158315"/>
                </a:lnTo>
                <a:lnTo>
                  <a:pt x="8898636" y="2116416"/>
                </a:lnTo>
                <a:lnTo>
                  <a:pt x="8898636" y="213779"/>
                </a:lnTo>
                <a:lnTo>
                  <a:pt x="8893738" y="156946"/>
                </a:lnTo>
                <a:lnTo>
                  <a:pt x="8879919" y="105878"/>
                </a:lnTo>
                <a:lnTo>
                  <a:pt x="8858483" y="62612"/>
                </a:lnTo>
                <a:lnTo>
                  <a:pt x="8830738" y="29186"/>
                </a:lnTo>
                <a:lnTo>
                  <a:pt x="8797992" y="7636"/>
                </a:lnTo>
                <a:lnTo>
                  <a:pt x="8761552" y="0"/>
                </a:lnTo>
                <a:close/>
              </a:path>
            </a:pathLst>
          </a:custGeom>
          <a:solidFill>
            <a:srgbClr val="0A8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422140" y="5447049"/>
            <a:ext cx="6625590" cy="18535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rgbClr val="FFFFFF"/>
                </a:solidFill>
                <a:latin typeface="Calibri"/>
                <a:cs typeface="Calibri"/>
              </a:rPr>
              <a:t>БАЗОВЫЕ</a:t>
            </a:r>
            <a:r>
              <a:rPr sz="4000" b="1" spc="-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spc="-40" dirty="0">
                <a:solidFill>
                  <a:srgbClr val="FFFFFF"/>
                </a:solidFill>
                <a:latin typeface="Calibri"/>
                <a:cs typeface="Calibri"/>
              </a:rPr>
              <a:t>ОБРАЗОВАТЕЛЬНЫЕ </a:t>
            </a:r>
            <a:r>
              <a:rPr sz="4000" b="1" spc="-10" dirty="0">
                <a:solidFill>
                  <a:srgbClr val="FFFFFF"/>
                </a:solidFill>
                <a:latin typeface="Calibri"/>
                <a:cs typeface="Calibri"/>
              </a:rPr>
              <a:t>ПРОГРАММЫ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800"/>
              </a:lnSpc>
            </a:pP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(тип</a:t>
            </a:r>
            <a:r>
              <a:rPr sz="40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4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4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Calibri"/>
                <a:cs typeface="Calibri"/>
              </a:rPr>
              <a:t>basic)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865929" y="7862203"/>
            <a:ext cx="7512684" cy="18535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95"/>
              </a:spcBef>
            </a:pPr>
            <a:r>
              <a:rPr sz="4000" b="1" spc="-40" dirty="0">
                <a:solidFill>
                  <a:srgbClr val="FFFFFF"/>
                </a:solidFill>
                <a:latin typeface="Calibri"/>
                <a:cs typeface="Calibri"/>
              </a:rPr>
              <a:t>ПРОЕКТНО-</a:t>
            </a:r>
            <a:r>
              <a:rPr sz="4000" b="1" spc="-10" dirty="0">
                <a:solidFill>
                  <a:srgbClr val="FFFFFF"/>
                </a:solidFill>
                <a:latin typeface="Calibri"/>
                <a:cs typeface="Calibri"/>
              </a:rPr>
              <a:t>ОРИЕНТИРОВАННЫЕ </a:t>
            </a:r>
            <a:r>
              <a:rPr sz="4000" b="1" spc="-60" dirty="0">
                <a:solidFill>
                  <a:srgbClr val="FFFFFF"/>
                </a:solidFill>
                <a:latin typeface="Calibri"/>
                <a:cs typeface="Calibri"/>
              </a:rPr>
              <a:t>ОБРАЗОВАТЕЛЬНЫЕ</a:t>
            </a:r>
            <a:r>
              <a:rPr sz="40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Calibri"/>
                <a:cs typeface="Calibri"/>
              </a:rPr>
              <a:t>ПРОГРАММЫ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800"/>
              </a:lnSpc>
            </a:pP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(тип</a:t>
            </a:r>
            <a:r>
              <a:rPr sz="40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4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40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Calibri"/>
                <a:cs typeface="Calibri"/>
              </a:rPr>
              <a:t>advanced)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2318" y="2252472"/>
            <a:ext cx="17832705" cy="7766684"/>
            <a:chOff x="242318" y="2252472"/>
            <a:chExt cx="17832705" cy="776668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94492" y="2342400"/>
              <a:ext cx="7092670" cy="760323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52224" y="2262378"/>
              <a:ext cx="17813020" cy="2265045"/>
            </a:xfrm>
            <a:custGeom>
              <a:avLst/>
              <a:gdLst/>
              <a:ahLst/>
              <a:cxnLst/>
              <a:rect l="l" t="t" r="r" b="b"/>
              <a:pathLst>
                <a:path w="17813020" h="2265045">
                  <a:moveTo>
                    <a:pt x="285800" y="0"/>
                  </a:moveTo>
                  <a:lnTo>
                    <a:pt x="17526711" y="0"/>
                  </a:lnTo>
                  <a:lnTo>
                    <a:pt x="17582725" y="4111"/>
                  </a:lnTo>
                  <a:lnTo>
                    <a:pt x="17636077" y="16140"/>
                  </a:lnTo>
                  <a:lnTo>
                    <a:pt x="17685266" y="35624"/>
                  </a:lnTo>
                  <a:lnTo>
                    <a:pt x="17728793" y="62102"/>
                  </a:lnTo>
                  <a:lnTo>
                    <a:pt x="17764484" y="94397"/>
                  </a:lnTo>
                  <a:lnTo>
                    <a:pt x="17790750" y="130894"/>
                  </a:lnTo>
                  <a:lnTo>
                    <a:pt x="17806967" y="170479"/>
                  </a:lnTo>
                  <a:lnTo>
                    <a:pt x="17812512" y="212039"/>
                  </a:lnTo>
                  <a:lnTo>
                    <a:pt x="17812512" y="2052624"/>
                  </a:lnTo>
                  <a:lnTo>
                    <a:pt x="17806967" y="2094184"/>
                  </a:lnTo>
                  <a:lnTo>
                    <a:pt x="17790750" y="2133769"/>
                  </a:lnTo>
                  <a:lnTo>
                    <a:pt x="17764484" y="2170266"/>
                  </a:lnTo>
                  <a:lnTo>
                    <a:pt x="17728793" y="2202561"/>
                  </a:lnTo>
                  <a:lnTo>
                    <a:pt x="17685266" y="2229039"/>
                  </a:lnTo>
                  <a:lnTo>
                    <a:pt x="17636077" y="2248523"/>
                  </a:lnTo>
                  <a:lnTo>
                    <a:pt x="17582725" y="2260552"/>
                  </a:lnTo>
                  <a:lnTo>
                    <a:pt x="17526711" y="2264664"/>
                  </a:lnTo>
                  <a:lnTo>
                    <a:pt x="285800" y="2264664"/>
                  </a:lnTo>
                  <a:lnTo>
                    <a:pt x="229784" y="2260552"/>
                  </a:lnTo>
                  <a:lnTo>
                    <a:pt x="176428" y="2248523"/>
                  </a:lnTo>
                  <a:lnTo>
                    <a:pt x="127234" y="2229039"/>
                  </a:lnTo>
                  <a:lnTo>
                    <a:pt x="83705" y="2202561"/>
                  </a:lnTo>
                  <a:lnTo>
                    <a:pt x="48016" y="2170266"/>
                  </a:lnTo>
                  <a:lnTo>
                    <a:pt x="21755" y="2133769"/>
                  </a:lnTo>
                  <a:lnTo>
                    <a:pt x="5542" y="2094184"/>
                  </a:lnTo>
                  <a:lnTo>
                    <a:pt x="0" y="2052624"/>
                  </a:lnTo>
                  <a:lnTo>
                    <a:pt x="0" y="212039"/>
                  </a:lnTo>
                  <a:lnTo>
                    <a:pt x="5542" y="170479"/>
                  </a:lnTo>
                  <a:lnTo>
                    <a:pt x="21755" y="130894"/>
                  </a:lnTo>
                  <a:lnTo>
                    <a:pt x="48016" y="94397"/>
                  </a:lnTo>
                  <a:lnTo>
                    <a:pt x="83705" y="62102"/>
                  </a:lnTo>
                  <a:lnTo>
                    <a:pt x="127234" y="35624"/>
                  </a:lnTo>
                  <a:lnTo>
                    <a:pt x="176428" y="16140"/>
                  </a:lnTo>
                  <a:lnTo>
                    <a:pt x="229784" y="4111"/>
                  </a:lnTo>
                  <a:lnTo>
                    <a:pt x="285800" y="0"/>
                  </a:lnTo>
                  <a:close/>
                </a:path>
              </a:pathLst>
            </a:custGeom>
            <a:ln w="19812">
              <a:solidFill>
                <a:srgbClr val="0A87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68808" y="4636020"/>
              <a:ext cx="17570450" cy="5382895"/>
            </a:xfrm>
            <a:custGeom>
              <a:avLst/>
              <a:gdLst/>
              <a:ahLst/>
              <a:cxnLst/>
              <a:rect l="l" t="t" r="r" b="b"/>
              <a:pathLst>
                <a:path w="17570450" h="5382895">
                  <a:moveTo>
                    <a:pt x="11164824" y="82918"/>
                  </a:moveTo>
                  <a:lnTo>
                    <a:pt x="11129721" y="61404"/>
                  </a:lnTo>
                  <a:lnTo>
                    <a:pt x="11086846" y="51193"/>
                  </a:lnTo>
                  <a:lnTo>
                    <a:pt x="11027956" y="41516"/>
                  </a:lnTo>
                  <a:lnTo>
                    <a:pt x="10953725" y="32499"/>
                  </a:lnTo>
                  <a:lnTo>
                    <a:pt x="10864812" y="24282"/>
                  </a:lnTo>
                  <a:lnTo>
                    <a:pt x="10822623" y="21056"/>
                  </a:lnTo>
                  <a:lnTo>
                    <a:pt x="10778465" y="18034"/>
                  </a:lnTo>
                  <a:lnTo>
                    <a:pt x="10732453" y="15240"/>
                  </a:lnTo>
                  <a:lnTo>
                    <a:pt x="10684739" y="12661"/>
                  </a:lnTo>
                  <a:lnTo>
                    <a:pt x="10635412" y="10312"/>
                  </a:lnTo>
                  <a:lnTo>
                    <a:pt x="10584637" y="8191"/>
                  </a:lnTo>
                  <a:lnTo>
                    <a:pt x="10532504" y="6311"/>
                  </a:lnTo>
                  <a:lnTo>
                    <a:pt x="10479164" y="4660"/>
                  </a:lnTo>
                  <a:lnTo>
                    <a:pt x="10424719" y="3251"/>
                  </a:lnTo>
                  <a:lnTo>
                    <a:pt x="10369321" y="2095"/>
                  </a:lnTo>
                  <a:lnTo>
                    <a:pt x="10313073" y="1181"/>
                  </a:lnTo>
                  <a:lnTo>
                    <a:pt x="10256114" y="520"/>
                  </a:lnTo>
                  <a:lnTo>
                    <a:pt x="10198557" y="127"/>
                  </a:lnTo>
                  <a:lnTo>
                    <a:pt x="10140544" y="0"/>
                  </a:lnTo>
                  <a:lnTo>
                    <a:pt x="1024305" y="0"/>
                  </a:lnTo>
                  <a:lnTo>
                    <a:pt x="944245" y="241"/>
                  </a:lnTo>
                  <a:lnTo>
                    <a:pt x="865886" y="977"/>
                  </a:lnTo>
                  <a:lnTo>
                    <a:pt x="789432" y="2184"/>
                  </a:lnTo>
                  <a:lnTo>
                    <a:pt x="715124" y="3835"/>
                  </a:lnTo>
                  <a:lnTo>
                    <a:pt x="643178" y="5930"/>
                  </a:lnTo>
                  <a:lnTo>
                    <a:pt x="573824" y="8420"/>
                  </a:lnTo>
                  <a:lnTo>
                    <a:pt x="507301" y="11315"/>
                  </a:lnTo>
                  <a:lnTo>
                    <a:pt x="443839" y="14592"/>
                  </a:lnTo>
                  <a:lnTo>
                    <a:pt x="383641" y="18211"/>
                  </a:lnTo>
                  <a:lnTo>
                    <a:pt x="326961" y="22174"/>
                  </a:lnTo>
                  <a:lnTo>
                    <a:pt x="274002" y="26466"/>
                  </a:lnTo>
                  <a:lnTo>
                    <a:pt x="225018" y="31051"/>
                  </a:lnTo>
                  <a:lnTo>
                    <a:pt x="180225" y="35928"/>
                  </a:lnTo>
                  <a:lnTo>
                    <a:pt x="139839" y="41059"/>
                  </a:lnTo>
                  <a:lnTo>
                    <a:pt x="73240" y="52057"/>
                  </a:lnTo>
                  <a:lnTo>
                    <a:pt x="27051" y="63906"/>
                  </a:lnTo>
                  <a:lnTo>
                    <a:pt x="0" y="82918"/>
                  </a:lnTo>
                  <a:lnTo>
                    <a:pt x="0" y="5299837"/>
                  </a:lnTo>
                  <a:lnTo>
                    <a:pt x="47472" y="5324868"/>
                  </a:lnTo>
                  <a:lnTo>
                    <a:pt x="104101" y="5336298"/>
                  </a:lnTo>
                  <a:lnTo>
                    <a:pt x="180225" y="5346827"/>
                  </a:lnTo>
                  <a:lnTo>
                    <a:pt x="225018" y="5351704"/>
                  </a:lnTo>
                  <a:lnTo>
                    <a:pt x="274002" y="5356288"/>
                  </a:lnTo>
                  <a:lnTo>
                    <a:pt x="326961" y="5360581"/>
                  </a:lnTo>
                  <a:lnTo>
                    <a:pt x="383641" y="5364543"/>
                  </a:lnTo>
                  <a:lnTo>
                    <a:pt x="443839" y="5368175"/>
                  </a:lnTo>
                  <a:lnTo>
                    <a:pt x="507301" y="5371439"/>
                  </a:lnTo>
                  <a:lnTo>
                    <a:pt x="573824" y="5374335"/>
                  </a:lnTo>
                  <a:lnTo>
                    <a:pt x="643178" y="5376837"/>
                  </a:lnTo>
                  <a:lnTo>
                    <a:pt x="715124" y="5378920"/>
                  </a:lnTo>
                  <a:lnTo>
                    <a:pt x="789432" y="5380571"/>
                  </a:lnTo>
                  <a:lnTo>
                    <a:pt x="865886" y="5381777"/>
                  </a:lnTo>
                  <a:lnTo>
                    <a:pt x="944245" y="5382514"/>
                  </a:lnTo>
                  <a:lnTo>
                    <a:pt x="1024305" y="5382768"/>
                  </a:lnTo>
                  <a:lnTo>
                    <a:pt x="10140544" y="5382768"/>
                  </a:lnTo>
                  <a:lnTo>
                    <a:pt x="10220579" y="5382514"/>
                  </a:lnTo>
                  <a:lnTo>
                    <a:pt x="10298951" y="5381777"/>
                  </a:lnTo>
                  <a:lnTo>
                    <a:pt x="10375392" y="5380571"/>
                  </a:lnTo>
                  <a:lnTo>
                    <a:pt x="10449700" y="5378920"/>
                  </a:lnTo>
                  <a:lnTo>
                    <a:pt x="10521645" y="5376837"/>
                  </a:lnTo>
                  <a:lnTo>
                    <a:pt x="10590987" y="5374335"/>
                  </a:lnTo>
                  <a:lnTo>
                    <a:pt x="10657510" y="5371439"/>
                  </a:lnTo>
                  <a:lnTo>
                    <a:pt x="10720984" y="5368175"/>
                  </a:lnTo>
                  <a:lnTo>
                    <a:pt x="10781170" y="5364543"/>
                  </a:lnTo>
                  <a:lnTo>
                    <a:pt x="10837863" y="5360581"/>
                  </a:lnTo>
                  <a:lnTo>
                    <a:pt x="10890809" y="5356288"/>
                  </a:lnTo>
                  <a:lnTo>
                    <a:pt x="10939793" y="5351704"/>
                  </a:lnTo>
                  <a:lnTo>
                    <a:pt x="10984598" y="5346827"/>
                  </a:lnTo>
                  <a:lnTo>
                    <a:pt x="11024972" y="5341683"/>
                  </a:lnTo>
                  <a:lnTo>
                    <a:pt x="11091570" y="5330685"/>
                  </a:lnTo>
                  <a:lnTo>
                    <a:pt x="11137760" y="5318849"/>
                  </a:lnTo>
                  <a:lnTo>
                    <a:pt x="11164824" y="5299837"/>
                  </a:lnTo>
                  <a:lnTo>
                    <a:pt x="11164824" y="82918"/>
                  </a:lnTo>
                  <a:close/>
                </a:path>
                <a:path w="17570450" h="5382895">
                  <a:moveTo>
                    <a:pt x="17570184" y="502132"/>
                  </a:moveTo>
                  <a:lnTo>
                    <a:pt x="17569193" y="429285"/>
                  </a:lnTo>
                  <a:lnTo>
                    <a:pt x="17566310" y="359752"/>
                  </a:lnTo>
                  <a:lnTo>
                    <a:pt x="17561662" y="294297"/>
                  </a:lnTo>
                  <a:lnTo>
                    <a:pt x="17555426" y="233692"/>
                  </a:lnTo>
                  <a:lnTo>
                    <a:pt x="17547705" y="178689"/>
                  </a:lnTo>
                  <a:lnTo>
                    <a:pt x="17538675" y="130060"/>
                  </a:lnTo>
                  <a:lnTo>
                    <a:pt x="17528451" y="88557"/>
                  </a:lnTo>
                  <a:lnTo>
                    <a:pt x="17505020" y="30010"/>
                  </a:lnTo>
                  <a:lnTo>
                    <a:pt x="17478553" y="9131"/>
                  </a:lnTo>
                  <a:lnTo>
                    <a:pt x="11713655" y="9131"/>
                  </a:lnTo>
                  <a:lnTo>
                    <a:pt x="11675021" y="54952"/>
                  </a:lnTo>
                  <a:lnTo>
                    <a:pt x="11653533" y="130060"/>
                  </a:lnTo>
                  <a:lnTo>
                    <a:pt x="11644490" y="178689"/>
                  </a:lnTo>
                  <a:lnTo>
                    <a:pt x="11636781" y="233692"/>
                  </a:lnTo>
                  <a:lnTo>
                    <a:pt x="11630533" y="294297"/>
                  </a:lnTo>
                  <a:lnTo>
                    <a:pt x="11625898" y="359752"/>
                  </a:lnTo>
                  <a:lnTo>
                    <a:pt x="11623002" y="429285"/>
                  </a:lnTo>
                  <a:lnTo>
                    <a:pt x="11622011" y="502132"/>
                  </a:lnTo>
                  <a:lnTo>
                    <a:pt x="11622011" y="4889766"/>
                  </a:lnTo>
                  <a:lnTo>
                    <a:pt x="11623002" y="4962626"/>
                  </a:lnTo>
                  <a:lnTo>
                    <a:pt x="11625898" y="5032159"/>
                  </a:lnTo>
                  <a:lnTo>
                    <a:pt x="11630533" y="5097602"/>
                  </a:lnTo>
                  <a:lnTo>
                    <a:pt x="11636781" y="5158206"/>
                  </a:lnTo>
                  <a:lnTo>
                    <a:pt x="11644490" y="5213210"/>
                  </a:lnTo>
                  <a:lnTo>
                    <a:pt x="11653533" y="5261838"/>
                  </a:lnTo>
                  <a:lnTo>
                    <a:pt x="11663756" y="5303342"/>
                  </a:lnTo>
                  <a:lnTo>
                    <a:pt x="11687188" y="5361889"/>
                  </a:lnTo>
                  <a:lnTo>
                    <a:pt x="11713655" y="5382755"/>
                  </a:lnTo>
                  <a:lnTo>
                    <a:pt x="17478553" y="5382755"/>
                  </a:lnTo>
                  <a:lnTo>
                    <a:pt x="17513618" y="5345227"/>
                  </a:lnTo>
                  <a:lnTo>
                    <a:pt x="17529391" y="5299926"/>
                  </a:lnTo>
                  <a:lnTo>
                    <a:pt x="17543349" y="5238356"/>
                  </a:lnTo>
                  <a:lnTo>
                    <a:pt x="17550245" y="5196802"/>
                  </a:lnTo>
                  <a:lnTo>
                    <a:pt x="17556188" y="5151704"/>
                  </a:lnTo>
                  <a:lnTo>
                    <a:pt x="17561129" y="5103520"/>
                  </a:lnTo>
                  <a:lnTo>
                    <a:pt x="17565027" y="5052758"/>
                  </a:lnTo>
                  <a:lnTo>
                    <a:pt x="17567872" y="4999888"/>
                  </a:lnTo>
                  <a:lnTo>
                    <a:pt x="17569599" y="4945405"/>
                  </a:lnTo>
                  <a:lnTo>
                    <a:pt x="17570184" y="4889766"/>
                  </a:lnTo>
                  <a:lnTo>
                    <a:pt x="17570184" y="502132"/>
                  </a:lnTo>
                  <a:close/>
                </a:path>
              </a:pathLst>
            </a:custGeom>
            <a:solidFill>
              <a:srgbClr val="0A87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297089" y="939896"/>
            <a:ext cx="987679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130" dirty="0"/>
              <a:t>ТИП</a:t>
            </a:r>
            <a:r>
              <a:rPr sz="5400" spc="-285" dirty="0"/>
              <a:t> </a:t>
            </a:r>
            <a:r>
              <a:rPr sz="5400" spc="-200" dirty="0"/>
              <a:t>ПРЕЗИДЕНТСКОЙ</a:t>
            </a:r>
            <a:r>
              <a:rPr sz="5400" spc="-315" dirty="0"/>
              <a:t> </a:t>
            </a:r>
            <a:r>
              <a:rPr sz="5400" spc="-200" dirty="0"/>
              <a:t>ПРОГРАММЫ</a:t>
            </a:r>
            <a:endParaRPr sz="5400"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25800" y="0"/>
            <a:ext cx="2180831" cy="60197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932103" y="2443923"/>
            <a:ext cx="12044680" cy="18535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4A558D"/>
                </a:solidFill>
                <a:latin typeface="Calibri"/>
                <a:cs typeface="Calibri"/>
              </a:rPr>
              <a:t>НА</a:t>
            </a:r>
            <a:r>
              <a:rPr sz="4000" spc="-150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4000" spc="-20" dirty="0">
                <a:solidFill>
                  <a:srgbClr val="4A558D"/>
                </a:solidFill>
                <a:latin typeface="Calibri"/>
                <a:cs typeface="Calibri"/>
              </a:rPr>
              <a:t>ТЕРРИТОРИИ</a:t>
            </a:r>
            <a:r>
              <a:rPr sz="4000" spc="-155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4000" spc="-30" dirty="0">
                <a:solidFill>
                  <a:srgbClr val="4A558D"/>
                </a:solidFill>
                <a:latin typeface="Calibri"/>
                <a:cs typeface="Calibri"/>
              </a:rPr>
              <a:t>СМОЛЕНСКОЙ</a:t>
            </a:r>
            <a:r>
              <a:rPr sz="4000" spc="-140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4A558D"/>
                </a:solidFill>
                <a:latin typeface="Calibri"/>
                <a:cs typeface="Calibri"/>
              </a:rPr>
              <a:t>ОБЛАСТИ</a:t>
            </a:r>
            <a:r>
              <a:rPr sz="4000" spc="-140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4A558D"/>
                </a:solidFill>
                <a:latin typeface="Calibri"/>
                <a:cs typeface="Calibri"/>
              </a:rPr>
              <a:t>РЕАЛИЗУЕТСЯ БАЗОВАЯ</a:t>
            </a:r>
            <a:r>
              <a:rPr sz="4000" spc="-130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4000" spc="-55" dirty="0">
                <a:solidFill>
                  <a:srgbClr val="4A558D"/>
                </a:solidFill>
                <a:latin typeface="Calibri"/>
                <a:cs typeface="Calibri"/>
              </a:rPr>
              <a:t>ОБРАЗОВАТЕЛЬНАЯ</a:t>
            </a:r>
            <a:r>
              <a:rPr sz="4000" spc="-114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4A558D"/>
                </a:solidFill>
                <a:latin typeface="Calibri"/>
                <a:cs typeface="Calibri"/>
              </a:rPr>
              <a:t>ПРОГРАММА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800"/>
              </a:lnSpc>
            </a:pPr>
            <a:r>
              <a:rPr sz="4000" b="1" spc="-20" dirty="0">
                <a:solidFill>
                  <a:srgbClr val="0A87A0"/>
                </a:solidFill>
                <a:latin typeface="Calibri"/>
                <a:cs typeface="Calibri"/>
              </a:rPr>
              <a:t>«ИННОВАЦИОННЫЙ</a:t>
            </a:r>
            <a:r>
              <a:rPr sz="4000" b="1" spc="-6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4000" b="1" spc="-25" dirty="0">
                <a:solidFill>
                  <a:srgbClr val="0A87A0"/>
                </a:solidFill>
                <a:latin typeface="Calibri"/>
                <a:cs typeface="Calibri"/>
              </a:rPr>
              <a:t>МЕНЕДЖМЕНТ»(ТИП</a:t>
            </a:r>
            <a:r>
              <a:rPr sz="4000" b="1" spc="-3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A87A0"/>
                </a:solidFill>
                <a:latin typeface="Calibri"/>
                <a:cs typeface="Calibri"/>
              </a:rPr>
              <a:t>В</a:t>
            </a:r>
            <a:r>
              <a:rPr sz="4000" b="1" spc="-12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A87A0"/>
                </a:solidFill>
                <a:latin typeface="Calibri"/>
                <a:cs typeface="Calibri"/>
              </a:rPr>
              <a:t>-</a:t>
            </a:r>
            <a:r>
              <a:rPr sz="4000" b="1" spc="-8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0A87A0"/>
                </a:solidFill>
                <a:latin typeface="Calibri"/>
                <a:cs typeface="Calibri"/>
              </a:rPr>
              <a:t>BASIC)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1520" marR="725170" indent="987425">
              <a:lnSpc>
                <a:spcPct val="100000"/>
              </a:lnSpc>
              <a:spcBef>
                <a:spcPts val="100"/>
              </a:spcBef>
            </a:pPr>
            <a:r>
              <a:rPr dirty="0"/>
              <a:t>профессиональная</a:t>
            </a:r>
            <a:r>
              <a:rPr spc="-55" dirty="0"/>
              <a:t> </a:t>
            </a:r>
            <a:r>
              <a:rPr spc="-10" dirty="0"/>
              <a:t>переподготовка </a:t>
            </a:r>
            <a:r>
              <a:rPr dirty="0"/>
              <a:t>специалистов</a:t>
            </a:r>
            <a:r>
              <a:rPr spc="-25" dirty="0"/>
              <a:t> </a:t>
            </a:r>
            <a:r>
              <a:rPr dirty="0"/>
              <a:t>по</a:t>
            </a:r>
            <a:r>
              <a:rPr spc="-10" dirty="0"/>
              <a:t> </a:t>
            </a:r>
            <a:r>
              <a:rPr dirty="0"/>
              <a:t>одному</a:t>
            </a:r>
            <a:r>
              <a:rPr spc="-5" dirty="0"/>
              <a:t> </a:t>
            </a:r>
            <a:r>
              <a:rPr dirty="0"/>
              <a:t>из направлений</a:t>
            </a:r>
            <a:r>
              <a:rPr spc="-25" dirty="0"/>
              <a:t> </a:t>
            </a:r>
            <a:r>
              <a:rPr spc="-50" dirty="0"/>
              <a:t>в</a:t>
            </a:r>
          </a:p>
          <a:p>
            <a:pPr marL="12065" marR="5080" indent="-3175" algn="ctr">
              <a:lnSpc>
                <a:spcPct val="100000"/>
              </a:lnSpc>
            </a:pPr>
            <a:r>
              <a:rPr dirty="0"/>
              <a:t>укрупненной</a:t>
            </a:r>
            <a:r>
              <a:rPr spc="-30" dirty="0"/>
              <a:t> </a:t>
            </a:r>
            <a:r>
              <a:rPr dirty="0"/>
              <a:t>группе</a:t>
            </a:r>
            <a:r>
              <a:rPr spc="-30" dirty="0"/>
              <a:t> </a:t>
            </a:r>
            <a:r>
              <a:rPr dirty="0"/>
              <a:t>специальностей</a:t>
            </a:r>
            <a:r>
              <a:rPr spc="-25" dirty="0"/>
              <a:t> </a:t>
            </a:r>
            <a:r>
              <a:rPr spc="-50" dirty="0"/>
              <a:t>и </a:t>
            </a:r>
            <a:r>
              <a:rPr dirty="0"/>
              <a:t>направлений</a:t>
            </a:r>
            <a:r>
              <a:rPr spc="-95" dirty="0"/>
              <a:t> </a:t>
            </a:r>
            <a:r>
              <a:rPr b="1" spc="-10" dirty="0">
                <a:latin typeface="Microsoft Sans Serif"/>
                <a:cs typeface="Microsoft Sans Serif"/>
              </a:rPr>
              <a:t>«ЭКОНОМИКА</a:t>
            </a:r>
            <a:r>
              <a:rPr b="1" spc="-95" dirty="0">
                <a:latin typeface="Microsoft Sans Serif"/>
                <a:cs typeface="Microsoft Sans Serif"/>
              </a:rPr>
              <a:t> </a:t>
            </a:r>
            <a:r>
              <a:rPr b="1" dirty="0">
                <a:latin typeface="Microsoft Sans Serif"/>
                <a:cs typeface="Microsoft Sans Serif"/>
              </a:rPr>
              <a:t>И</a:t>
            </a:r>
            <a:r>
              <a:rPr b="1" spc="-55" dirty="0">
                <a:latin typeface="Microsoft Sans Serif"/>
                <a:cs typeface="Microsoft Sans Serif"/>
              </a:rPr>
              <a:t> </a:t>
            </a:r>
            <a:r>
              <a:rPr b="1" spc="-10" dirty="0">
                <a:latin typeface="Microsoft Sans Serif"/>
                <a:cs typeface="Microsoft Sans Serif"/>
              </a:rPr>
              <a:t>УПРАВЛЕНИЕ»: </a:t>
            </a:r>
            <a:r>
              <a:rPr dirty="0"/>
              <a:t>менеджмент,</a:t>
            </a:r>
            <a:r>
              <a:rPr spc="-5" dirty="0"/>
              <a:t> </a:t>
            </a:r>
            <a:r>
              <a:rPr dirty="0"/>
              <a:t>маркетинг,</a:t>
            </a:r>
            <a:r>
              <a:rPr spc="-10" dirty="0"/>
              <a:t> </a:t>
            </a:r>
            <a:r>
              <a:rPr dirty="0"/>
              <a:t>финансы</a:t>
            </a:r>
            <a:r>
              <a:rPr spc="-30" dirty="0"/>
              <a:t> </a:t>
            </a:r>
            <a:r>
              <a:rPr dirty="0"/>
              <a:t>с</a:t>
            </a:r>
            <a:r>
              <a:rPr spc="-10" dirty="0"/>
              <a:t> ориентацией </a:t>
            </a:r>
            <a:r>
              <a:rPr dirty="0"/>
              <a:t>на</a:t>
            </a:r>
            <a:r>
              <a:rPr spc="-5" dirty="0"/>
              <a:t> </a:t>
            </a:r>
            <a:r>
              <a:rPr dirty="0"/>
              <a:t>развитие</a:t>
            </a:r>
            <a:r>
              <a:rPr spc="-20" dirty="0"/>
              <a:t> </a:t>
            </a:r>
            <a:r>
              <a:rPr dirty="0"/>
              <a:t>компетенций</a:t>
            </a:r>
            <a:r>
              <a:rPr spc="-20" dirty="0"/>
              <a:t> </a:t>
            </a:r>
            <a:r>
              <a:rPr dirty="0"/>
              <a:t>менеджера</a:t>
            </a:r>
            <a:r>
              <a:rPr spc="-20" dirty="0"/>
              <a:t> </a:t>
            </a:r>
            <a:r>
              <a:rPr dirty="0"/>
              <a:t>в</a:t>
            </a:r>
            <a:r>
              <a:rPr spc="-15" dirty="0"/>
              <a:t> </a:t>
            </a:r>
            <a:r>
              <a:rPr spc="-10" dirty="0"/>
              <a:t>процессе </a:t>
            </a:r>
            <a:r>
              <a:rPr dirty="0"/>
              <a:t>участия</a:t>
            </a:r>
            <a:r>
              <a:rPr spc="-5" dirty="0"/>
              <a:t> </a:t>
            </a:r>
            <a:r>
              <a:rPr dirty="0"/>
              <a:t>в аудиторных</a:t>
            </a:r>
            <a:r>
              <a:rPr spc="-30" dirty="0"/>
              <a:t> </a:t>
            </a:r>
            <a:r>
              <a:rPr dirty="0"/>
              <a:t>и</a:t>
            </a:r>
            <a:r>
              <a:rPr spc="-5" dirty="0"/>
              <a:t> </a:t>
            </a:r>
            <a:r>
              <a:rPr dirty="0"/>
              <a:t>внеаудиторных</a:t>
            </a:r>
            <a:r>
              <a:rPr spc="-15" dirty="0"/>
              <a:t> </a:t>
            </a:r>
            <a:r>
              <a:rPr spc="-10" dirty="0"/>
              <a:t>занятиях </a:t>
            </a:r>
            <a:r>
              <a:rPr dirty="0"/>
              <a:t>под</a:t>
            </a:r>
            <a:r>
              <a:rPr spc="-15" dirty="0"/>
              <a:t> </a:t>
            </a:r>
            <a:r>
              <a:rPr dirty="0"/>
              <a:t>руководством</a:t>
            </a:r>
            <a:r>
              <a:rPr spc="-5" dirty="0"/>
              <a:t> </a:t>
            </a:r>
            <a:r>
              <a:rPr spc="-10" dirty="0"/>
              <a:t>преподавателя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2292653" y="4705653"/>
            <a:ext cx="5292090" cy="4636770"/>
          </a:xfrm>
          <a:prstGeom prst="rect">
            <a:avLst/>
          </a:prstGeom>
        </p:spPr>
        <p:txBody>
          <a:bodyPr vert="horz" wrap="square" lIns="0" tIns="314960" rIns="0" bIns="0" rtlCol="0">
            <a:spAutoFit/>
          </a:bodyPr>
          <a:lstStyle/>
          <a:p>
            <a:pPr marL="1125855" marR="30480" indent="-1088390">
              <a:lnSpc>
                <a:spcPct val="77400"/>
              </a:lnSpc>
              <a:spcBef>
                <a:spcPts val="2480"/>
              </a:spcBef>
            </a:pPr>
            <a:r>
              <a:rPr sz="13200" spc="-22" baseline="5997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3200" spc="742" baseline="5997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Кв</a:t>
            </a: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для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Смоленской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области</a:t>
            </a:r>
            <a:r>
              <a:rPr sz="32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на</a:t>
            </a:r>
            <a:r>
              <a:rPr sz="3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подготовку</a:t>
            </a:r>
            <a:endParaRPr sz="3200">
              <a:latin typeface="Calibri"/>
              <a:cs typeface="Calibri"/>
            </a:endParaRPr>
          </a:p>
          <a:p>
            <a:pPr marL="1882775">
              <a:lnSpc>
                <a:spcPts val="3840"/>
              </a:lnSpc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специалистов</a:t>
            </a:r>
            <a:endParaRPr sz="3200">
              <a:latin typeface="Calibri"/>
              <a:cs typeface="Calibri"/>
            </a:endParaRPr>
          </a:p>
          <a:p>
            <a:pPr marL="2419985" marR="62230" indent="-1042669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данной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программе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2022г.</a:t>
            </a:r>
            <a:endParaRPr sz="3200">
              <a:latin typeface="Calibri"/>
              <a:cs typeface="Calibri"/>
            </a:endParaRPr>
          </a:p>
          <a:p>
            <a:pPr marL="2106295" marR="756920" indent="57785">
              <a:lnSpc>
                <a:spcPts val="3840"/>
              </a:lnSpc>
              <a:spcBef>
                <a:spcPts val="120"/>
              </a:spcBef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определена</a:t>
            </a:r>
            <a:r>
              <a:rPr sz="3200" spc="-1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0" dirty="0">
                <a:solidFill>
                  <a:srgbClr val="FFFFFF"/>
                </a:solidFill>
                <a:latin typeface="Calibri"/>
                <a:cs typeface="Calibri"/>
              </a:rPr>
              <a:t>в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количестве</a:t>
            </a:r>
            <a:endParaRPr sz="3200">
              <a:latin typeface="Calibri"/>
              <a:cs typeface="Calibri"/>
            </a:endParaRPr>
          </a:p>
          <a:p>
            <a:pPr marL="2349500">
              <a:lnSpc>
                <a:spcPts val="3710"/>
              </a:lnSpc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15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человек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2423" y="2017776"/>
            <a:ext cx="17547590" cy="2138680"/>
          </a:xfrm>
          <a:custGeom>
            <a:avLst/>
            <a:gdLst/>
            <a:ahLst/>
            <a:cxnLst/>
            <a:rect l="l" t="t" r="r" b="b"/>
            <a:pathLst>
              <a:path w="17547590" h="2138679">
                <a:moveTo>
                  <a:pt x="17455667" y="0"/>
                </a:moveTo>
                <a:lnTo>
                  <a:pt x="91655" y="0"/>
                </a:lnTo>
                <a:lnTo>
                  <a:pt x="73690" y="1916"/>
                </a:lnTo>
                <a:lnTo>
                  <a:pt x="26835" y="28930"/>
                </a:lnTo>
                <a:lnTo>
                  <a:pt x="1776" y="79435"/>
                </a:lnTo>
                <a:lnTo>
                  <a:pt x="0" y="98806"/>
                </a:lnTo>
                <a:lnTo>
                  <a:pt x="0" y="2039378"/>
                </a:lnTo>
                <a:lnTo>
                  <a:pt x="6973" y="2077180"/>
                </a:lnTo>
                <a:lnTo>
                  <a:pt x="40799" y="2121568"/>
                </a:lnTo>
                <a:lnTo>
                  <a:pt x="91655" y="2138172"/>
                </a:lnTo>
                <a:lnTo>
                  <a:pt x="17455667" y="2138172"/>
                </a:lnTo>
                <a:lnTo>
                  <a:pt x="17506518" y="2121568"/>
                </a:lnTo>
                <a:lnTo>
                  <a:pt x="17540354" y="2077180"/>
                </a:lnTo>
                <a:lnTo>
                  <a:pt x="17547336" y="2039378"/>
                </a:lnTo>
                <a:lnTo>
                  <a:pt x="17547336" y="98806"/>
                </a:lnTo>
                <a:lnTo>
                  <a:pt x="17540354" y="60986"/>
                </a:lnTo>
                <a:lnTo>
                  <a:pt x="17506518" y="16598"/>
                </a:lnTo>
                <a:lnTo>
                  <a:pt x="17455667" y="0"/>
                </a:lnTo>
                <a:close/>
              </a:path>
            </a:pathLst>
          </a:custGeom>
          <a:solidFill>
            <a:srgbClr val="0A87A0">
              <a:alpha val="9294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684276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3060192" y="6042659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82880" y="0"/>
                </a:moveTo>
                <a:lnTo>
                  <a:pt x="134262" y="6532"/>
                </a:lnTo>
                <a:lnTo>
                  <a:pt x="90576" y="24968"/>
                </a:lnTo>
                <a:lnTo>
                  <a:pt x="53563" y="53563"/>
                </a:lnTo>
                <a:lnTo>
                  <a:pt x="24968" y="90576"/>
                </a:lnTo>
                <a:lnTo>
                  <a:pt x="6532" y="134262"/>
                </a:lnTo>
                <a:lnTo>
                  <a:pt x="0" y="182880"/>
                </a:lnTo>
                <a:lnTo>
                  <a:pt x="6532" y="231497"/>
                </a:lnTo>
                <a:lnTo>
                  <a:pt x="24968" y="275183"/>
                </a:lnTo>
                <a:lnTo>
                  <a:pt x="53563" y="312196"/>
                </a:lnTo>
                <a:lnTo>
                  <a:pt x="90576" y="340791"/>
                </a:lnTo>
                <a:lnTo>
                  <a:pt x="134262" y="359227"/>
                </a:lnTo>
                <a:lnTo>
                  <a:pt x="182880" y="365760"/>
                </a:lnTo>
                <a:lnTo>
                  <a:pt x="231497" y="359227"/>
                </a:lnTo>
                <a:lnTo>
                  <a:pt x="275183" y="340791"/>
                </a:lnTo>
                <a:lnTo>
                  <a:pt x="312196" y="312196"/>
                </a:lnTo>
                <a:lnTo>
                  <a:pt x="340791" y="275183"/>
                </a:lnTo>
                <a:lnTo>
                  <a:pt x="359227" y="231497"/>
                </a:lnTo>
                <a:lnTo>
                  <a:pt x="365760" y="182880"/>
                </a:lnTo>
                <a:lnTo>
                  <a:pt x="359227" y="134262"/>
                </a:lnTo>
                <a:lnTo>
                  <a:pt x="340791" y="90576"/>
                </a:lnTo>
                <a:lnTo>
                  <a:pt x="312196" y="53563"/>
                </a:lnTo>
                <a:lnTo>
                  <a:pt x="275183" y="24968"/>
                </a:lnTo>
                <a:lnTo>
                  <a:pt x="231497" y="6532"/>
                </a:lnTo>
                <a:lnTo>
                  <a:pt x="182880" y="0"/>
                </a:lnTo>
                <a:close/>
              </a:path>
            </a:pathLst>
          </a:custGeom>
          <a:solidFill>
            <a:srgbClr val="4A55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423135" y="5971032"/>
            <a:ext cx="367665" cy="365760"/>
          </a:xfrm>
          <a:custGeom>
            <a:avLst/>
            <a:gdLst/>
            <a:ahLst/>
            <a:cxnLst/>
            <a:rect l="l" t="t" r="r" b="b"/>
            <a:pathLst>
              <a:path w="367665" h="365760">
                <a:moveTo>
                  <a:pt x="183642" y="0"/>
                </a:moveTo>
                <a:lnTo>
                  <a:pt x="134822" y="6532"/>
                </a:lnTo>
                <a:lnTo>
                  <a:pt x="90954" y="24968"/>
                </a:lnTo>
                <a:lnTo>
                  <a:pt x="53787" y="53563"/>
                </a:lnTo>
                <a:lnTo>
                  <a:pt x="25072" y="90576"/>
                </a:lnTo>
                <a:lnTo>
                  <a:pt x="6559" y="134262"/>
                </a:lnTo>
                <a:lnTo>
                  <a:pt x="0" y="182880"/>
                </a:lnTo>
                <a:lnTo>
                  <a:pt x="6559" y="231497"/>
                </a:lnTo>
                <a:lnTo>
                  <a:pt x="25072" y="275183"/>
                </a:lnTo>
                <a:lnTo>
                  <a:pt x="53787" y="312196"/>
                </a:lnTo>
                <a:lnTo>
                  <a:pt x="90954" y="340791"/>
                </a:lnTo>
                <a:lnTo>
                  <a:pt x="134822" y="359227"/>
                </a:lnTo>
                <a:lnTo>
                  <a:pt x="183642" y="365760"/>
                </a:lnTo>
                <a:lnTo>
                  <a:pt x="232461" y="359227"/>
                </a:lnTo>
                <a:lnTo>
                  <a:pt x="276329" y="340791"/>
                </a:lnTo>
                <a:lnTo>
                  <a:pt x="313496" y="312196"/>
                </a:lnTo>
                <a:lnTo>
                  <a:pt x="342211" y="275183"/>
                </a:lnTo>
                <a:lnTo>
                  <a:pt x="360724" y="231497"/>
                </a:lnTo>
                <a:lnTo>
                  <a:pt x="367284" y="182880"/>
                </a:lnTo>
                <a:lnTo>
                  <a:pt x="360724" y="134262"/>
                </a:lnTo>
                <a:lnTo>
                  <a:pt x="342211" y="90576"/>
                </a:lnTo>
                <a:lnTo>
                  <a:pt x="313496" y="53563"/>
                </a:lnTo>
                <a:lnTo>
                  <a:pt x="276329" y="24968"/>
                </a:lnTo>
                <a:lnTo>
                  <a:pt x="232461" y="6532"/>
                </a:lnTo>
                <a:lnTo>
                  <a:pt x="183642" y="0"/>
                </a:lnTo>
                <a:close/>
              </a:path>
            </a:pathLst>
          </a:custGeom>
          <a:solidFill>
            <a:srgbClr val="4A558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975360" y="6024371"/>
            <a:ext cx="16046450" cy="402590"/>
            <a:chOff x="975360" y="6024371"/>
            <a:chExt cx="16046450" cy="402590"/>
          </a:xfrm>
        </p:grpSpPr>
        <p:sp>
          <p:nvSpPr>
            <p:cNvPr id="7" name="object 7"/>
            <p:cNvSpPr/>
            <p:nvPr/>
          </p:nvSpPr>
          <p:spPr>
            <a:xfrm>
              <a:off x="981456" y="6024371"/>
              <a:ext cx="16034385" cy="402590"/>
            </a:xfrm>
            <a:custGeom>
              <a:avLst/>
              <a:gdLst/>
              <a:ahLst/>
              <a:cxnLst/>
              <a:rect l="l" t="t" r="r" b="b"/>
              <a:pathLst>
                <a:path w="16034385" h="402589">
                  <a:moveTo>
                    <a:pt x="16034004" y="170688"/>
                  </a:moveTo>
                  <a:lnTo>
                    <a:pt x="7731442" y="170688"/>
                  </a:lnTo>
                  <a:lnTo>
                    <a:pt x="7728839" y="151345"/>
                  </a:lnTo>
                  <a:lnTo>
                    <a:pt x="7714272" y="116852"/>
                  </a:lnTo>
                  <a:lnTo>
                    <a:pt x="7713104" y="114109"/>
                  </a:lnTo>
                  <a:lnTo>
                    <a:pt x="7712659" y="112712"/>
                  </a:lnTo>
                  <a:lnTo>
                    <a:pt x="7712151" y="111848"/>
                  </a:lnTo>
                  <a:lnTo>
                    <a:pt x="7709954" y="106629"/>
                  </a:lnTo>
                  <a:lnTo>
                    <a:pt x="7706728" y="102463"/>
                  </a:lnTo>
                  <a:lnTo>
                    <a:pt x="7691069" y="75349"/>
                  </a:lnTo>
                  <a:lnTo>
                    <a:pt x="7662748" y="44196"/>
                  </a:lnTo>
                  <a:lnTo>
                    <a:pt x="7628788" y="20459"/>
                  </a:lnTo>
                  <a:lnTo>
                    <a:pt x="7590295" y="5321"/>
                  </a:lnTo>
                  <a:lnTo>
                    <a:pt x="7548372" y="0"/>
                  </a:lnTo>
                  <a:lnTo>
                    <a:pt x="7506436" y="5321"/>
                  </a:lnTo>
                  <a:lnTo>
                    <a:pt x="7467943" y="20459"/>
                  </a:lnTo>
                  <a:lnTo>
                    <a:pt x="7433983" y="44196"/>
                  </a:lnTo>
                  <a:lnTo>
                    <a:pt x="7405662" y="75349"/>
                  </a:lnTo>
                  <a:lnTo>
                    <a:pt x="7390612" y="101396"/>
                  </a:lnTo>
                  <a:lnTo>
                    <a:pt x="7386561" y="106629"/>
                  </a:lnTo>
                  <a:lnTo>
                    <a:pt x="7367625" y="151345"/>
                  </a:lnTo>
                  <a:lnTo>
                    <a:pt x="7365009" y="170688"/>
                  </a:lnTo>
                  <a:lnTo>
                    <a:pt x="0" y="170688"/>
                  </a:lnTo>
                  <a:lnTo>
                    <a:pt x="0" y="182880"/>
                  </a:lnTo>
                  <a:lnTo>
                    <a:pt x="7363358" y="182880"/>
                  </a:lnTo>
                  <a:lnTo>
                    <a:pt x="7360920" y="201028"/>
                  </a:lnTo>
                  <a:lnTo>
                    <a:pt x="7367625" y="250837"/>
                  </a:lnTo>
                  <a:lnTo>
                    <a:pt x="7386561" y="295630"/>
                  </a:lnTo>
                  <a:lnTo>
                    <a:pt x="7390422" y="300647"/>
                  </a:lnTo>
                  <a:lnTo>
                    <a:pt x="7405662" y="326999"/>
                  </a:lnTo>
                  <a:lnTo>
                    <a:pt x="7433983" y="358152"/>
                  </a:lnTo>
                  <a:lnTo>
                    <a:pt x="7467943" y="381889"/>
                  </a:lnTo>
                  <a:lnTo>
                    <a:pt x="7506436" y="397027"/>
                  </a:lnTo>
                  <a:lnTo>
                    <a:pt x="7548372" y="402336"/>
                  </a:lnTo>
                  <a:lnTo>
                    <a:pt x="7590295" y="397027"/>
                  </a:lnTo>
                  <a:lnTo>
                    <a:pt x="7628788" y="381889"/>
                  </a:lnTo>
                  <a:lnTo>
                    <a:pt x="7662748" y="358152"/>
                  </a:lnTo>
                  <a:lnTo>
                    <a:pt x="7691069" y="326999"/>
                  </a:lnTo>
                  <a:lnTo>
                    <a:pt x="7706550" y="300202"/>
                  </a:lnTo>
                  <a:lnTo>
                    <a:pt x="7710081" y="295630"/>
                  </a:lnTo>
                  <a:lnTo>
                    <a:pt x="7712456" y="289979"/>
                  </a:lnTo>
                  <a:lnTo>
                    <a:pt x="7712659" y="289636"/>
                  </a:lnTo>
                  <a:lnTo>
                    <a:pt x="7712824" y="289102"/>
                  </a:lnTo>
                  <a:lnTo>
                    <a:pt x="7714475" y="285203"/>
                  </a:lnTo>
                  <a:lnTo>
                    <a:pt x="7728940" y="250837"/>
                  </a:lnTo>
                  <a:lnTo>
                    <a:pt x="7735544" y="201028"/>
                  </a:lnTo>
                  <a:lnTo>
                    <a:pt x="7733093" y="182880"/>
                  </a:lnTo>
                  <a:lnTo>
                    <a:pt x="16034004" y="182880"/>
                  </a:lnTo>
                  <a:lnTo>
                    <a:pt x="16034004" y="170688"/>
                  </a:lnTo>
                  <a:close/>
                </a:path>
              </a:pathLst>
            </a:custGeom>
            <a:solidFill>
              <a:srgbClr val="4A55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1456" y="6195059"/>
              <a:ext cx="16034385" cy="12700"/>
            </a:xfrm>
            <a:custGeom>
              <a:avLst/>
              <a:gdLst/>
              <a:ahLst/>
              <a:cxnLst/>
              <a:rect l="l" t="t" r="r" b="b"/>
              <a:pathLst>
                <a:path w="16034385" h="12700">
                  <a:moveTo>
                    <a:pt x="0" y="0"/>
                  </a:moveTo>
                  <a:lnTo>
                    <a:pt x="16034004" y="0"/>
                  </a:lnTo>
                  <a:lnTo>
                    <a:pt x="16034004" y="12191"/>
                  </a:lnTo>
                  <a:lnTo>
                    <a:pt x="0" y="12191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4A558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355053" y="6404165"/>
            <a:ext cx="3776345" cy="2385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 algn="ctr">
              <a:lnSpc>
                <a:spcPts val="5450"/>
              </a:lnSpc>
              <a:spcBef>
                <a:spcPts val="100"/>
              </a:spcBef>
            </a:pPr>
            <a:r>
              <a:rPr sz="4800" b="1" spc="-25" dirty="0">
                <a:solidFill>
                  <a:srgbClr val="4A558D"/>
                </a:solidFill>
                <a:latin typeface="Arial"/>
                <a:cs typeface="Arial"/>
              </a:rPr>
              <a:t>33%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ts val="3050"/>
              </a:lnSpc>
            </a:pPr>
            <a:r>
              <a:rPr sz="2800" dirty="0">
                <a:solidFill>
                  <a:srgbClr val="0A87A0"/>
                </a:solidFill>
                <a:latin typeface="Calibri"/>
                <a:cs typeface="Calibri"/>
              </a:rPr>
              <a:t>стоимости</a:t>
            </a:r>
            <a:r>
              <a:rPr sz="2800" spc="-11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87A0"/>
                </a:solidFill>
                <a:latin typeface="Calibri"/>
                <a:cs typeface="Calibri"/>
              </a:rPr>
              <a:t>обучения</a:t>
            </a:r>
            <a:endParaRPr sz="2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800" spc="-10" dirty="0">
                <a:solidFill>
                  <a:srgbClr val="0A87A0"/>
                </a:solidFill>
                <a:latin typeface="Calibri"/>
                <a:cs typeface="Calibri"/>
              </a:rPr>
              <a:t>компенсируется</a:t>
            </a:r>
            <a:endParaRPr sz="2800">
              <a:latin typeface="Calibri"/>
              <a:cs typeface="Calibri"/>
            </a:endParaRPr>
          </a:p>
          <a:p>
            <a:pPr marL="12065" marR="5080" indent="-1905" algn="ctr">
              <a:lnSpc>
                <a:spcPct val="100000"/>
              </a:lnSpc>
            </a:pPr>
            <a:r>
              <a:rPr sz="2800" b="1" dirty="0">
                <a:solidFill>
                  <a:srgbClr val="4A558D"/>
                </a:solidFill>
                <a:latin typeface="Calibri"/>
                <a:cs typeface="Calibri"/>
              </a:rPr>
              <a:t>за</a:t>
            </a:r>
            <a:r>
              <a:rPr sz="2800" b="1" spc="-20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4A558D"/>
                </a:solidFill>
                <a:latin typeface="Calibri"/>
                <a:cs typeface="Calibri"/>
              </a:rPr>
              <a:t>счет</a:t>
            </a:r>
            <a:r>
              <a:rPr sz="2800" b="1" spc="-45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A558D"/>
                </a:solidFill>
                <a:latin typeface="Calibri"/>
                <a:cs typeface="Calibri"/>
              </a:rPr>
              <a:t>средств Федерального</a:t>
            </a:r>
            <a:r>
              <a:rPr sz="2800" b="1" spc="-75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A558D"/>
                </a:solidFill>
                <a:latin typeface="Calibri"/>
                <a:cs typeface="Calibri"/>
              </a:rPr>
              <a:t>бюджета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25800" y="0"/>
            <a:ext cx="2180831" cy="601979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2143989" y="1084608"/>
            <a:ext cx="14379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55075" algn="l"/>
              </a:tabLst>
            </a:pP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ФИНАНСИРОВАНИЕ</a:t>
            </a:r>
            <a:r>
              <a:rPr sz="3600" spc="-5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0A87A0"/>
                </a:solidFill>
                <a:latin typeface="Calibri"/>
                <a:cs typeface="Calibri"/>
              </a:rPr>
              <a:t>ПРОГРАММЫ</a:t>
            </a:r>
            <a:r>
              <a:rPr sz="3600" spc="-8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В</a:t>
            </a:r>
            <a:r>
              <a:rPr sz="3600" spc="-5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0A87A0"/>
                </a:solidFill>
                <a:latin typeface="Calibri"/>
                <a:cs typeface="Calibri"/>
              </a:rPr>
              <a:t>РАМКАХ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	</a:t>
            </a:r>
            <a:r>
              <a:rPr sz="3600" spc="-25" dirty="0">
                <a:solidFill>
                  <a:srgbClr val="0A87A0"/>
                </a:solidFill>
                <a:latin typeface="Calibri"/>
                <a:cs typeface="Calibri"/>
              </a:rPr>
              <a:t>ГОСУДАРСТВЕННОГО</a:t>
            </a:r>
            <a:r>
              <a:rPr sz="3600" spc="-10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spc="-20" dirty="0">
                <a:solidFill>
                  <a:srgbClr val="0A87A0"/>
                </a:solidFill>
                <a:latin typeface="Calibri"/>
                <a:cs typeface="Calibri"/>
              </a:rPr>
              <a:t>ПЛАНА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690989" y="2314993"/>
            <a:ext cx="15327630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94230" marR="5080" indent="-2082164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FFFFFF"/>
                </a:solidFill>
              </a:rPr>
              <a:t>Стоимость</a:t>
            </a:r>
            <a:r>
              <a:rPr sz="4000" spc="-145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обучения</a:t>
            </a:r>
            <a:r>
              <a:rPr sz="4000" spc="-150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одного</a:t>
            </a:r>
            <a:r>
              <a:rPr sz="4000" spc="-125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специалиста</a:t>
            </a:r>
            <a:r>
              <a:rPr sz="4000" spc="-155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по</a:t>
            </a:r>
            <a:r>
              <a:rPr sz="4000" spc="-135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базовой</a:t>
            </a:r>
            <a:r>
              <a:rPr sz="4000" spc="-160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образовательной </a:t>
            </a:r>
            <a:r>
              <a:rPr sz="4000" dirty="0">
                <a:solidFill>
                  <a:srgbClr val="FFFFFF"/>
                </a:solidFill>
              </a:rPr>
              <a:t>программе</a:t>
            </a:r>
            <a:r>
              <a:rPr sz="4000" spc="-75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(тип</a:t>
            </a:r>
            <a:r>
              <a:rPr sz="4000" spc="-85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В</a:t>
            </a:r>
            <a:r>
              <a:rPr sz="4000" spc="-85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-</a:t>
            </a:r>
            <a:r>
              <a:rPr sz="4000" spc="-85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basic)</a:t>
            </a:r>
            <a:r>
              <a:rPr sz="4000" spc="-85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составляет:</a:t>
            </a:r>
            <a:r>
              <a:rPr sz="4000" spc="-100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60</a:t>
            </a:r>
            <a:r>
              <a:rPr sz="4000" spc="-85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000</a:t>
            </a:r>
            <a:r>
              <a:rPr sz="4000" spc="-90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рублей</a:t>
            </a:r>
            <a:endParaRPr sz="4000"/>
          </a:p>
        </p:txBody>
      </p:sp>
      <p:sp>
        <p:nvSpPr>
          <p:cNvPr id="13" name="object 13"/>
          <p:cNvSpPr txBox="1"/>
          <p:nvPr/>
        </p:nvSpPr>
        <p:spPr>
          <a:xfrm>
            <a:off x="2234843" y="4713902"/>
            <a:ext cx="136994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solidFill>
                  <a:srgbClr val="0A87A0"/>
                </a:solidFill>
                <a:latin typeface="Calibri"/>
                <a:cs typeface="Calibri"/>
              </a:rPr>
              <a:t>СТОИМОСТЬ</a:t>
            </a:r>
            <a:r>
              <a:rPr sz="4800" spc="-12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4800" dirty="0">
                <a:solidFill>
                  <a:srgbClr val="0A87A0"/>
                </a:solidFill>
                <a:latin typeface="Calibri"/>
                <a:cs typeface="Calibri"/>
              </a:rPr>
              <a:t>ОБУЧЕНИЯ</a:t>
            </a:r>
            <a:r>
              <a:rPr sz="4800" spc="-12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4800" dirty="0">
                <a:solidFill>
                  <a:srgbClr val="0A87A0"/>
                </a:solidFill>
                <a:latin typeface="Calibri"/>
                <a:cs typeface="Calibri"/>
              </a:rPr>
              <a:t>НОСИТ</a:t>
            </a:r>
            <a:r>
              <a:rPr sz="4800" spc="-114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4800" dirty="0">
                <a:solidFill>
                  <a:srgbClr val="0A87A0"/>
                </a:solidFill>
                <a:latin typeface="Calibri"/>
                <a:cs typeface="Calibri"/>
              </a:rPr>
              <a:t>ДОЛЕВОЙ</a:t>
            </a:r>
            <a:r>
              <a:rPr sz="4800" spc="-11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4800" spc="-30" dirty="0">
                <a:solidFill>
                  <a:srgbClr val="0A87A0"/>
                </a:solidFill>
                <a:latin typeface="Calibri"/>
                <a:cs typeface="Calibri"/>
              </a:rPr>
              <a:t>ХАРАКТЕР: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00861" y="6296021"/>
            <a:ext cx="3841115" cy="260858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015365">
              <a:lnSpc>
                <a:spcPct val="100000"/>
              </a:lnSpc>
              <a:spcBef>
                <a:spcPts val="819"/>
              </a:spcBef>
            </a:pPr>
            <a:r>
              <a:rPr sz="4800" b="1" spc="-25" dirty="0">
                <a:solidFill>
                  <a:srgbClr val="4A558D"/>
                </a:solidFill>
                <a:latin typeface="Arial"/>
                <a:cs typeface="Arial"/>
              </a:rPr>
              <a:t>33%</a:t>
            </a:r>
            <a:endParaRPr sz="4800">
              <a:latin typeface="Arial"/>
              <a:cs typeface="Arial"/>
            </a:endParaRPr>
          </a:p>
          <a:p>
            <a:pPr marL="687705" marR="368300" indent="-311150">
              <a:lnSpc>
                <a:spcPct val="100000"/>
              </a:lnSpc>
              <a:spcBef>
                <a:spcPts val="415"/>
              </a:spcBef>
            </a:pPr>
            <a:r>
              <a:rPr sz="2800" dirty="0">
                <a:solidFill>
                  <a:srgbClr val="0A87A0"/>
                </a:solidFill>
                <a:latin typeface="Calibri"/>
                <a:cs typeface="Calibri"/>
              </a:rPr>
              <a:t>стоимости</a:t>
            </a:r>
            <a:r>
              <a:rPr sz="2800" spc="-11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87A0"/>
                </a:solidFill>
                <a:latin typeface="Calibri"/>
                <a:cs typeface="Calibri"/>
              </a:rPr>
              <a:t>обучения компенсируется </a:t>
            </a:r>
            <a:r>
              <a:rPr sz="2800" b="1" dirty="0">
                <a:solidFill>
                  <a:srgbClr val="4A558D"/>
                </a:solidFill>
                <a:latin typeface="Calibri"/>
                <a:cs typeface="Calibri"/>
              </a:rPr>
              <a:t>за</a:t>
            </a:r>
            <a:r>
              <a:rPr sz="2800" b="1" spc="-20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4A558D"/>
                </a:solidFill>
                <a:latin typeface="Calibri"/>
                <a:cs typeface="Calibri"/>
              </a:rPr>
              <a:t>счет</a:t>
            </a:r>
            <a:r>
              <a:rPr sz="2800" b="1" spc="-45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A558D"/>
                </a:solidFill>
                <a:latin typeface="Calibri"/>
                <a:cs typeface="Calibri"/>
              </a:rPr>
              <a:t>средств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b="1" spc="-10" dirty="0">
                <a:solidFill>
                  <a:srgbClr val="4A558D"/>
                </a:solidFill>
                <a:latin typeface="Calibri"/>
                <a:cs typeface="Calibri"/>
              </a:rPr>
              <a:t>регионального</a:t>
            </a:r>
            <a:r>
              <a:rPr sz="2800" b="1" spc="-75" dirty="0">
                <a:solidFill>
                  <a:srgbClr val="4A558D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A558D"/>
                </a:solidFill>
                <a:latin typeface="Calibri"/>
                <a:cs typeface="Calibri"/>
              </a:rPr>
              <a:t>бюджета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931018" y="6213572"/>
            <a:ext cx="4065270" cy="324802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R="197485" algn="ctr">
              <a:lnSpc>
                <a:spcPct val="100000"/>
              </a:lnSpc>
              <a:spcBef>
                <a:spcPts val="930"/>
              </a:spcBef>
            </a:pPr>
            <a:r>
              <a:rPr sz="4800" b="1" spc="-25" dirty="0">
                <a:solidFill>
                  <a:srgbClr val="4A558D"/>
                </a:solidFill>
                <a:latin typeface="Arial"/>
                <a:cs typeface="Arial"/>
              </a:rPr>
              <a:t>34%</a:t>
            </a:r>
            <a:endParaRPr sz="4800">
              <a:latin typeface="Arial"/>
              <a:cs typeface="Arial"/>
            </a:endParaRPr>
          </a:p>
          <a:p>
            <a:pPr marL="488315" marR="480059" algn="ctr">
              <a:lnSpc>
                <a:spcPct val="100000"/>
              </a:lnSpc>
              <a:spcBef>
                <a:spcPts val="484"/>
              </a:spcBef>
            </a:pPr>
            <a:r>
              <a:rPr sz="2800" dirty="0">
                <a:solidFill>
                  <a:srgbClr val="0A87A0"/>
                </a:solidFill>
                <a:latin typeface="Calibri"/>
                <a:cs typeface="Calibri"/>
              </a:rPr>
              <a:t>стоимости</a:t>
            </a:r>
            <a:r>
              <a:rPr sz="2800" spc="-11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87A0"/>
                </a:solidFill>
                <a:latin typeface="Calibri"/>
                <a:cs typeface="Calibri"/>
              </a:rPr>
              <a:t>обучения </a:t>
            </a:r>
            <a:r>
              <a:rPr sz="2800" b="1" spc="-10" dirty="0">
                <a:solidFill>
                  <a:srgbClr val="4A558D"/>
                </a:solidFill>
                <a:latin typeface="Calibri"/>
                <a:cs typeface="Calibri"/>
              </a:rPr>
              <a:t>оплачивается направляющей организацией</a:t>
            </a:r>
            <a:endParaRPr sz="28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50"/>
              </a:spcBef>
            </a:pPr>
            <a:r>
              <a:rPr sz="2000" dirty="0">
                <a:solidFill>
                  <a:srgbClr val="0A87A0"/>
                </a:solidFill>
                <a:latin typeface="Calibri"/>
                <a:cs typeface="Calibri"/>
              </a:rPr>
              <a:t>или</a:t>
            </a:r>
            <a:r>
              <a:rPr sz="2000" spc="-4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A87A0"/>
                </a:solidFill>
                <a:latin typeface="Calibri"/>
                <a:cs typeface="Calibri"/>
              </a:rPr>
              <a:t>лично</a:t>
            </a:r>
            <a:r>
              <a:rPr sz="2000" spc="-2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A87A0"/>
                </a:solidFill>
                <a:latin typeface="Calibri"/>
                <a:cs typeface="Calibri"/>
              </a:rPr>
              <a:t>участником</a:t>
            </a:r>
            <a:r>
              <a:rPr sz="2000" spc="-6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A87A0"/>
                </a:solidFill>
                <a:latin typeface="Calibri"/>
                <a:cs typeface="Calibri"/>
              </a:rPr>
              <a:t>программы</a:t>
            </a:r>
            <a:r>
              <a:rPr sz="2000" spc="-6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0A87A0"/>
                </a:solidFill>
                <a:latin typeface="Calibri"/>
                <a:cs typeface="Calibri"/>
              </a:rPr>
              <a:t>из </a:t>
            </a:r>
            <a:r>
              <a:rPr sz="2000" dirty="0">
                <a:solidFill>
                  <a:srgbClr val="0A87A0"/>
                </a:solidFill>
                <a:latin typeface="Calibri"/>
                <a:cs typeface="Calibri"/>
              </a:rPr>
              <a:t>собственных</a:t>
            </a:r>
            <a:r>
              <a:rPr sz="2000" spc="-2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A87A0"/>
                </a:solidFill>
                <a:latin typeface="Calibri"/>
                <a:cs typeface="Calibri"/>
              </a:rPr>
              <a:t>средств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25800" y="0"/>
            <a:ext cx="2180831" cy="60197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5260">
              <a:lnSpc>
                <a:spcPct val="100000"/>
              </a:lnSpc>
              <a:spcBef>
                <a:spcPts val="100"/>
              </a:spcBef>
            </a:pPr>
            <a:r>
              <a:rPr dirty="0"/>
              <a:t>НОВЫЕ</a:t>
            </a:r>
            <a:r>
              <a:rPr spc="-155" dirty="0"/>
              <a:t> </a:t>
            </a:r>
            <a:r>
              <a:rPr dirty="0"/>
              <a:t>КОМПЕТЕНЦИИ</a:t>
            </a:r>
            <a:r>
              <a:rPr spc="-110" dirty="0"/>
              <a:t> </a:t>
            </a:r>
            <a:r>
              <a:rPr spc="-10" dirty="0"/>
              <a:t>ПРЕЗИДЕНТСКОЙ</a:t>
            </a:r>
            <a:r>
              <a:rPr spc="-120" dirty="0"/>
              <a:t> </a:t>
            </a:r>
            <a:r>
              <a:rPr spc="-10" dirty="0"/>
              <a:t>ПРОГРАММЫ</a:t>
            </a:r>
            <a:r>
              <a:rPr spc="-140" dirty="0"/>
              <a:t> </a:t>
            </a:r>
            <a:r>
              <a:rPr spc="-20" dirty="0"/>
              <a:t>2020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1000" y="1905000"/>
            <a:ext cx="17582515" cy="2554605"/>
          </a:xfrm>
          <a:prstGeom prst="rect">
            <a:avLst/>
          </a:prstGeom>
          <a:solidFill>
            <a:srgbClr val="0A87A0"/>
          </a:solidFill>
          <a:ln w="6096">
            <a:solidFill>
              <a:srgbClr val="4472C4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506095" marR="499745" algn="ctr">
              <a:lnSpc>
                <a:spcPct val="100000"/>
              </a:lnSpc>
              <a:spcBef>
                <a:spcPts val="265"/>
              </a:spcBef>
            </a:pPr>
            <a:r>
              <a:rPr sz="4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разработанная</a:t>
            </a:r>
            <a:r>
              <a:rPr sz="4000" spc="-1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sz="4000" spc="-1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2020</a:t>
            </a:r>
            <a:r>
              <a:rPr sz="4000" spc="-1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году</a:t>
            </a:r>
            <a:r>
              <a:rPr sz="4000" spc="-1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Смоленским</a:t>
            </a:r>
            <a:r>
              <a:rPr sz="4000" spc="-1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филиалом</a:t>
            </a:r>
            <a:r>
              <a:rPr sz="4000" spc="-1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Финуниверситета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новая</a:t>
            </a:r>
            <a:r>
              <a:rPr sz="4000" spc="-18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Президентская</a:t>
            </a:r>
            <a:r>
              <a:rPr sz="4000" spc="-1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программа</a:t>
            </a:r>
            <a:r>
              <a:rPr sz="4000" spc="-17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профессиональной</a:t>
            </a:r>
            <a:r>
              <a:rPr sz="4000" spc="-15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переподготовки</a:t>
            </a:r>
            <a:endParaRPr sz="4000">
              <a:latin typeface="Microsoft Sans Serif"/>
              <a:cs typeface="Microsoft Sans Serif"/>
            </a:endParaRPr>
          </a:p>
          <a:p>
            <a:pPr marL="367030" marR="359410" algn="ctr">
              <a:lnSpc>
                <a:spcPct val="100000"/>
              </a:lnSpc>
            </a:pPr>
            <a:r>
              <a:rPr sz="4000" b="1" spc="-10" dirty="0">
                <a:solidFill>
                  <a:srgbClr val="FFFF00"/>
                </a:solidFill>
                <a:latin typeface="Microsoft Sans Serif"/>
                <a:cs typeface="Microsoft Sans Serif"/>
              </a:rPr>
              <a:t>«ИННОВАЦИОННЫЙ</a:t>
            </a:r>
            <a:r>
              <a:rPr sz="4000" b="1" spc="-13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4000" b="1" spc="-10" dirty="0">
                <a:solidFill>
                  <a:srgbClr val="FFFF00"/>
                </a:solidFill>
                <a:latin typeface="Microsoft Sans Serif"/>
                <a:cs typeface="Microsoft Sans Serif"/>
              </a:rPr>
              <a:t>МЕНЕДЖМЕНТ»</a:t>
            </a:r>
            <a:r>
              <a:rPr sz="4000" b="1" spc="-12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4000" b="1" dirty="0">
                <a:solidFill>
                  <a:srgbClr val="FFFF00"/>
                </a:solidFill>
                <a:latin typeface="Microsoft Sans Serif"/>
                <a:cs typeface="Microsoft Sans Serif"/>
              </a:rPr>
              <a:t>(тип</a:t>
            </a:r>
            <a:r>
              <a:rPr sz="4000" b="1" spc="-114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4000" b="1" dirty="0">
                <a:solidFill>
                  <a:srgbClr val="FFFF00"/>
                </a:solidFill>
                <a:latin typeface="Microsoft Sans Serif"/>
                <a:cs typeface="Microsoft Sans Serif"/>
              </a:rPr>
              <a:t>В</a:t>
            </a:r>
            <a:r>
              <a:rPr sz="4000" b="1" spc="-8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4000" b="1" dirty="0">
                <a:solidFill>
                  <a:srgbClr val="FFFF00"/>
                </a:solidFill>
                <a:latin typeface="Microsoft Sans Serif"/>
                <a:cs typeface="Microsoft Sans Serif"/>
              </a:rPr>
              <a:t>-</a:t>
            </a:r>
            <a:r>
              <a:rPr sz="4000" b="1" spc="-9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4000" b="1" dirty="0">
                <a:solidFill>
                  <a:srgbClr val="FFFF00"/>
                </a:solidFill>
                <a:latin typeface="Microsoft Sans Serif"/>
                <a:cs typeface="Microsoft Sans Serif"/>
              </a:rPr>
              <a:t>basic)</a:t>
            </a:r>
            <a:r>
              <a:rPr sz="4000" b="1" spc="-125" dirty="0">
                <a:solidFill>
                  <a:srgbClr val="FFFF00"/>
                </a:solidFill>
                <a:latin typeface="Microsoft Sans Serif"/>
                <a:cs typeface="Microsoft Sans Serif"/>
              </a:rPr>
              <a:t>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успешно</a:t>
            </a:r>
            <a:r>
              <a:rPr sz="40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прошла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экспертную</a:t>
            </a:r>
            <a:r>
              <a:rPr sz="4000" spc="-19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оценку</a:t>
            </a:r>
            <a:r>
              <a:rPr sz="4000" spc="-17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Министерства</a:t>
            </a:r>
            <a:r>
              <a:rPr sz="4000" spc="-1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экономического</a:t>
            </a:r>
            <a:r>
              <a:rPr sz="4000" spc="-17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dirty="0">
                <a:solidFill>
                  <a:srgbClr val="FFFFFF"/>
                </a:solidFill>
                <a:latin typeface="Microsoft Sans Serif"/>
                <a:cs typeface="Microsoft Sans Serif"/>
              </a:rPr>
              <a:t>развития</a:t>
            </a:r>
            <a:r>
              <a:rPr sz="4000" spc="-18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РФ</a:t>
            </a:r>
            <a:endParaRPr sz="4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1759" y="4749546"/>
            <a:ext cx="8382000" cy="2321560"/>
          </a:xfrm>
          <a:custGeom>
            <a:avLst/>
            <a:gdLst/>
            <a:ahLst/>
            <a:cxnLst/>
            <a:rect l="l" t="t" r="r" b="b"/>
            <a:pathLst>
              <a:path w="8382000" h="2321559">
                <a:moveTo>
                  <a:pt x="134493" y="0"/>
                </a:moveTo>
                <a:lnTo>
                  <a:pt x="8247507" y="0"/>
                </a:lnTo>
                <a:lnTo>
                  <a:pt x="8273869" y="4214"/>
                </a:lnTo>
                <a:lnTo>
                  <a:pt x="8322121" y="36513"/>
                </a:lnTo>
                <a:lnTo>
                  <a:pt x="8359400" y="96749"/>
                </a:lnTo>
                <a:lnTo>
                  <a:pt x="8371760" y="134151"/>
                </a:lnTo>
                <a:lnTo>
                  <a:pt x="8379391" y="174718"/>
                </a:lnTo>
                <a:lnTo>
                  <a:pt x="8382000" y="217309"/>
                </a:lnTo>
                <a:lnTo>
                  <a:pt x="8382000" y="2103742"/>
                </a:lnTo>
                <a:lnTo>
                  <a:pt x="8379391" y="2146333"/>
                </a:lnTo>
                <a:lnTo>
                  <a:pt x="8371760" y="2186900"/>
                </a:lnTo>
                <a:lnTo>
                  <a:pt x="8359400" y="2224302"/>
                </a:lnTo>
                <a:lnTo>
                  <a:pt x="8322121" y="2284538"/>
                </a:lnTo>
                <a:lnTo>
                  <a:pt x="8273869" y="2316837"/>
                </a:lnTo>
                <a:lnTo>
                  <a:pt x="8247507" y="2321052"/>
                </a:lnTo>
                <a:lnTo>
                  <a:pt x="134493" y="2321052"/>
                </a:lnTo>
                <a:lnTo>
                  <a:pt x="83024" y="2304508"/>
                </a:lnTo>
                <a:lnTo>
                  <a:pt x="39395" y="2257399"/>
                </a:lnTo>
                <a:lnTo>
                  <a:pt x="10239" y="2186900"/>
                </a:lnTo>
                <a:lnTo>
                  <a:pt x="2608" y="2146333"/>
                </a:lnTo>
                <a:lnTo>
                  <a:pt x="0" y="2103742"/>
                </a:lnTo>
                <a:lnTo>
                  <a:pt x="0" y="217309"/>
                </a:lnTo>
                <a:lnTo>
                  <a:pt x="2608" y="174718"/>
                </a:lnTo>
                <a:lnTo>
                  <a:pt x="10239" y="134151"/>
                </a:lnTo>
                <a:lnTo>
                  <a:pt x="22599" y="96749"/>
                </a:lnTo>
                <a:lnTo>
                  <a:pt x="59878" y="36513"/>
                </a:lnTo>
                <a:lnTo>
                  <a:pt x="108130" y="4214"/>
                </a:lnTo>
                <a:lnTo>
                  <a:pt x="134493" y="0"/>
                </a:lnTo>
                <a:close/>
              </a:path>
            </a:pathLst>
          </a:custGeom>
          <a:ln w="19812">
            <a:solidFill>
              <a:srgbClr val="0A87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5512" y="4737759"/>
            <a:ext cx="16402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spc="-295" dirty="0">
                <a:solidFill>
                  <a:srgbClr val="0A87A0"/>
                </a:solidFill>
                <a:latin typeface="Calibri"/>
                <a:cs typeface="Calibri"/>
              </a:rPr>
              <a:t>550</a:t>
            </a:r>
            <a:endParaRPr sz="8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13775" y="4766185"/>
            <a:ext cx="5786120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программа</a:t>
            </a:r>
            <a:r>
              <a:rPr sz="3600" spc="-5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рассчитана</a:t>
            </a:r>
            <a:r>
              <a:rPr sz="3600" spc="-1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spc="-25" dirty="0">
                <a:solidFill>
                  <a:srgbClr val="0A87A0"/>
                </a:solidFill>
                <a:latin typeface="Calibri"/>
                <a:cs typeface="Calibri"/>
              </a:rPr>
              <a:t>на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550</a:t>
            </a:r>
            <a:r>
              <a:rPr sz="3600" spc="-5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академических</a:t>
            </a:r>
            <a:r>
              <a:rPr sz="3600" spc="-2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часов,</a:t>
            </a:r>
            <a:r>
              <a:rPr sz="3600" spc="-5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spc="-50" dirty="0">
                <a:solidFill>
                  <a:srgbClr val="0A87A0"/>
                </a:solidFill>
                <a:latin typeface="Calibri"/>
                <a:cs typeface="Calibri"/>
              </a:rPr>
              <a:t>и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кардинально</a:t>
            </a:r>
            <a:r>
              <a:rPr sz="3600" spc="-13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0A87A0"/>
                </a:solidFill>
                <a:latin typeface="Calibri"/>
                <a:cs typeface="Calibri"/>
              </a:rPr>
              <a:t>отличается</a:t>
            </a:r>
            <a:r>
              <a:rPr sz="3600" spc="-12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spc="-25" dirty="0">
                <a:solidFill>
                  <a:srgbClr val="0A87A0"/>
                </a:solidFill>
                <a:latin typeface="Calibri"/>
                <a:cs typeface="Calibri"/>
              </a:rPr>
              <a:t>от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программ</a:t>
            </a:r>
            <a:r>
              <a:rPr sz="3600" spc="-6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предыдущих</a:t>
            </a:r>
            <a:r>
              <a:rPr sz="3600" spc="-5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spc="-40" dirty="0">
                <a:solidFill>
                  <a:srgbClr val="0A87A0"/>
                </a:solidFill>
                <a:latin typeface="Calibri"/>
                <a:cs typeface="Calibri"/>
              </a:rPr>
              <a:t>годов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582147" y="4716017"/>
            <a:ext cx="8382000" cy="2321560"/>
          </a:xfrm>
          <a:custGeom>
            <a:avLst/>
            <a:gdLst/>
            <a:ahLst/>
            <a:cxnLst/>
            <a:rect l="l" t="t" r="r" b="b"/>
            <a:pathLst>
              <a:path w="8382000" h="2321559">
                <a:moveTo>
                  <a:pt x="134493" y="0"/>
                </a:moveTo>
                <a:lnTo>
                  <a:pt x="8247507" y="0"/>
                </a:lnTo>
                <a:lnTo>
                  <a:pt x="8273869" y="4214"/>
                </a:lnTo>
                <a:lnTo>
                  <a:pt x="8322121" y="36513"/>
                </a:lnTo>
                <a:lnTo>
                  <a:pt x="8359400" y="96749"/>
                </a:lnTo>
                <a:lnTo>
                  <a:pt x="8371760" y="134151"/>
                </a:lnTo>
                <a:lnTo>
                  <a:pt x="8379391" y="174718"/>
                </a:lnTo>
                <a:lnTo>
                  <a:pt x="8382000" y="217309"/>
                </a:lnTo>
                <a:lnTo>
                  <a:pt x="8382000" y="2103742"/>
                </a:lnTo>
                <a:lnTo>
                  <a:pt x="8379391" y="2146333"/>
                </a:lnTo>
                <a:lnTo>
                  <a:pt x="8371760" y="2186900"/>
                </a:lnTo>
                <a:lnTo>
                  <a:pt x="8359400" y="2224302"/>
                </a:lnTo>
                <a:lnTo>
                  <a:pt x="8322121" y="2284538"/>
                </a:lnTo>
                <a:lnTo>
                  <a:pt x="8273869" y="2316837"/>
                </a:lnTo>
                <a:lnTo>
                  <a:pt x="8247507" y="2321052"/>
                </a:lnTo>
                <a:lnTo>
                  <a:pt x="134493" y="2321052"/>
                </a:lnTo>
                <a:lnTo>
                  <a:pt x="83024" y="2304508"/>
                </a:lnTo>
                <a:lnTo>
                  <a:pt x="39395" y="2257399"/>
                </a:lnTo>
                <a:lnTo>
                  <a:pt x="10239" y="2186900"/>
                </a:lnTo>
                <a:lnTo>
                  <a:pt x="2608" y="2146333"/>
                </a:lnTo>
                <a:lnTo>
                  <a:pt x="0" y="2103742"/>
                </a:lnTo>
                <a:lnTo>
                  <a:pt x="0" y="217309"/>
                </a:lnTo>
                <a:lnTo>
                  <a:pt x="2608" y="174718"/>
                </a:lnTo>
                <a:lnTo>
                  <a:pt x="10239" y="134151"/>
                </a:lnTo>
                <a:lnTo>
                  <a:pt x="22599" y="96749"/>
                </a:lnTo>
                <a:lnTo>
                  <a:pt x="59878" y="36513"/>
                </a:lnTo>
                <a:lnTo>
                  <a:pt x="108130" y="4214"/>
                </a:lnTo>
                <a:lnTo>
                  <a:pt x="134493" y="0"/>
                </a:lnTo>
                <a:close/>
              </a:path>
            </a:pathLst>
          </a:custGeom>
          <a:ln w="19812">
            <a:solidFill>
              <a:srgbClr val="0A87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874334" y="4842854"/>
            <a:ext cx="626618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очно-</a:t>
            </a:r>
            <a:r>
              <a:rPr sz="3600" spc="-1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заочной</a:t>
            </a:r>
            <a:r>
              <a:rPr sz="3600" spc="-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форма</a:t>
            </a:r>
            <a:r>
              <a:rPr sz="3600" spc="-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0A87A0"/>
                </a:solidFill>
                <a:latin typeface="Calibri"/>
                <a:cs typeface="Calibri"/>
              </a:rPr>
              <a:t>обучения,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срок</a:t>
            </a:r>
            <a:r>
              <a:rPr sz="3600" spc="-40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обучения</a:t>
            </a:r>
            <a:r>
              <a:rPr sz="3600" spc="-25" dirty="0">
                <a:solidFill>
                  <a:srgbClr val="0A87A0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0A87A0"/>
                </a:solidFill>
                <a:latin typeface="Calibri"/>
                <a:cs typeface="Calibri"/>
              </a:rPr>
              <a:t>составляет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3600" dirty="0">
                <a:solidFill>
                  <a:srgbClr val="0A87A0"/>
                </a:solidFill>
                <a:latin typeface="Calibri"/>
                <a:cs typeface="Calibri"/>
              </a:rPr>
              <a:t>8 </a:t>
            </a:r>
            <a:r>
              <a:rPr sz="3600" spc="-10" dirty="0">
                <a:solidFill>
                  <a:srgbClr val="0A87A0"/>
                </a:solidFill>
                <a:latin typeface="Calibri"/>
                <a:cs typeface="Calibri"/>
              </a:rPr>
              <a:t>месяцев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823489" y="4817945"/>
            <a:ext cx="591820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spc="-5" dirty="0">
                <a:solidFill>
                  <a:srgbClr val="0A87A0"/>
                </a:solidFill>
                <a:latin typeface="Calibri"/>
                <a:cs typeface="Calibri"/>
              </a:rPr>
              <a:t>8</a:t>
            </a:r>
            <a:endParaRPr sz="88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0811" y="7170419"/>
            <a:ext cx="17615915" cy="2697479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511014" y="7449493"/>
            <a:ext cx="16765269" cy="1911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4000" spc="-35" dirty="0">
                <a:solidFill>
                  <a:srgbClr val="FFFFFF"/>
                </a:solidFill>
                <a:latin typeface="Calibri"/>
                <a:cs typeface="Calibri"/>
              </a:rPr>
              <a:t>отличительная</a:t>
            </a:r>
            <a:r>
              <a:rPr sz="40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особенность</a:t>
            </a:r>
            <a:r>
              <a:rPr sz="400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новой</a:t>
            </a:r>
            <a:r>
              <a:rPr sz="40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базовой</a:t>
            </a:r>
            <a:r>
              <a:rPr sz="4000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программы</a:t>
            </a:r>
            <a:r>
              <a:rPr sz="40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(тип</a:t>
            </a:r>
            <a:r>
              <a:rPr sz="40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40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40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basic)</a:t>
            </a:r>
            <a:r>
              <a:rPr sz="40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4000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2020г.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от</a:t>
            </a:r>
            <a:r>
              <a:rPr sz="40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предыдущих</a:t>
            </a:r>
            <a:r>
              <a:rPr sz="4000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годов</a:t>
            </a:r>
            <a:endParaRPr sz="4000">
              <a:latin typeface="Calibri"/>
              <a:cs typeface="Calibri"/>
            </a:endParaRPr>
          </a:p>
          <a:p>
            <a:pPr marL="635" algn="ctr">
              <a:lnSpc>
                <a:spcPts val="5250"/>
              </a:lnSpc>
            </a:pPr>
            <a:r>
              <a:rPr sz="4400" b="1" dirty="0">
                <a:solidFill>
                  <a:srgbClr val="FFFF00"/>
                </a:solidFill>
                <a:latin typeface="Calibri"/>
                <a:cs typeface="Calibri"/>
              </a:rPr>
              <a:t>НОВАЯ</a:t>
            </a:r>
            <a:r>
              <a:rPr sz="4400" b="1" spc="-1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FFFF00"/>
                </a:solidFill>
                <a:latin typeface="Calibri"/>
                <a:cs typeface="Calibri"/>
              </a:rPr>
              <a:t>КОМПЕТЕНТНОСТНАЯ</a:t>
            </a:r>
            <a:r>
              <a:rPr sz="4400" b="1" spc="-1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FFFF00"/>
                </a:solidFill>
                <a:latin typeface="Calibri"/>
                <a:cs typeface="Calibri"/>
              </a:rPr>
              <a:t>МОДЕЛЬ</a:t>
            </a:r>
            <a:r>
              <a:rPr sz="4400" b="1" spc="-13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FFFF00"/>
                </a:solidFill>
                <a:latin typeface="Calibri"/>
                <a:cs typeface="Calibri"/>
              </a:rPr>
              <a:t>И</a:t>
            </a:r>
            <a:r>
              <a:rPr sz="4400" b="1" spc="-10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400" b="1" spc="-10" dirty="0">
                <a:solidFill>
                  <a:srgbClr val="FFFF00"/>
                </a:solidFill>
                <a:latin typeface="Calibri"/>
                <a:cs typeface="Calibri"/>
              </a:rPr>
              <a:t>СТРУКТУРА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2459" y="3570732"/>
            <a:ext cx="3996054" cy="6416040"/>
          </a:xfrm>
          <a:custGeom>
            <a:avLst/>
            <a:gdLst/>
            <a:ahLst/>
            <a:cxnLst/>
            <a:rect l="l" t="t" r="r" b="b"/>
            <a:pathLst>
              <a:path w="3996054" h="6416040">
                <a:moveTo>
                  <a:pt x="3636708" y="0"/>
                </a:moveTo>
                <a:lnTo>
                  <a:pt x="359219" y="0"/>
                </a:lnTo>
                <a:lnTo>
                  <a:pt x="294650" y="2250"/>
                </a:lnTo>
                <a:lnTo>
                  <a:pt x="233878" y="8738"/>
                </a:lnTo>
                <a:lnTo>
                  <a:pt x="177916" y="19069"/>
                </a:lnTo>
                <a:lnTo>
                  <a:pt x="127780" y="32848"/>
                </a:lnTo>
                <a:lnTo>
                  <a:pt x="84485" y="49681"/>
                </a:lnTo>
                <a:lnTo>
                  <a:pt x="49045" y="69174"/>
                </a:lnTo>
                <a:lnTo>
                  <a:pt x="5787" y="114559"/>
                </a:lnTo>
                <a:lnTo>
                  <a:pt x="0" y="139661"/>
                </a:lnTo>
                <a:lnTo>
                  <a:pt x="0" y="6276378"/>
                </a:lnTo>
                <a:lnTo>
                  <a:pt x="22474" y="6325108"/>
                </a:lnTo>
                <a:lnTo>
                  <a:pt x="84485" y="6366358"/>
                </a:lnTo>
                <a:lnTo>
                  <a:pt x="127780" y="6383191"/>
                </a:lnTo>
                <a:lnTo>
                  <a:pt x="177916" y="6396970"/>
                </a:lnTo>
                <a:lnTo>
                  <a:pt x="233878" y="6407301"/>
                </a:lnTo>
                <a:lnTo>
                  <a:pt x="294650" y="6413789"/>
                </a:lnTo>
                <a:lnTo>
                  <a:pt x="359219" y="6416039"/>
                </a:lnTo>
                <a:lnTo>
                  <a:pt x="3636708" y="6416039"/>
                </a:lnTo>
                <a:lnTo>
                  <a:pt x="3701277" y="6413789"/>
                </a:lnTo>
                <a:lnTo>
                  <a:pt x="3762049" y="6407301"/>
                </a:lnTo>
                <a:lnTo>
                  <a:pt x="3818011" y="6396970"/>
                </a:lnTo>
                <a:lnTo>
                  <a:pt x="3868147" y="6383191"/>
                </a:lnTo>
                <a:lnTo>
                  <a:pt x="3911442" y="6366358"/>
                </a:lnTo>
                <a:lnTo>
                  <a:pt x="3946882" y="6346865"/>
                </a:lnTo>
                <a:lnTo>
                  <a:pt x="3990140" y="6301480"/>
                </a:lnTo>
                <a:lnTo>
                  <a:pt x="3995928" y="6276378"/>
                </a:lnTo>
                <a:lnTo>
                  <a:pt x="3995928" y="139661"/>
                </a:lnTo>
                <a:lnTo>
                  <a:pt x="3968584" y="86212"/>
                </a:lnTo>
                <a:lnTo>
                  <a:pt x="3935577" y="62175"/>
                </a:lnTo>
                <a:lnTo>
                  <a:pt x="3890721" y="40906"/>
                </a:lnTo>
                <a:lnTo>
                  <a:pt x="3847578" y="26596"/>
                </a:lnTo>
                <a:lnTo>
                  <a:pt x="3799642" y="15194"/>
                </a:lnTo>
                <a:lnTo>
                  <a:pt x="3747876" y="6857"/>
                </a:lnTo>
                <a:lnTo>
                  <a:pt x="3693243" y="1740"/>
                </a:lnTo>
                <a:lnTo>
                  <a:pt x="3636708" y="0"/>
                </a:lnTo>
                <a:close/>
              </a:path>
            </a:pathLst>
          </a:custGeom>
          <a:solidFill>
            <a:srgbClr val="0A8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25800" y="0"/>
            <a:ext cx="2180831" cy="60197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96949" y="983913"/>
            <a:ext cx="14409419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НОВЫЕ</a:t>
            </a:r>
            <a:r>
              <a:rPr spc="-155" dirty="0"/>
              <a:t> </a:t>
            </a:r>
            <a:r>
              <a:rPr dirty="0"/>
              <a:t>КОМПЕТЕНЦИИ</a:t>
            </a:r>
            <a:r>
              <a:rPr spc="-110" dirty="0"/>
              <a:t> </a:t>
            </a:r>
            <a:r>
              <a:rPr spc="-10" dirty="0"/>
              <a:t>ПРЕЗИДЕНТСКОЙ</a:t>
            </a:r>
            <a:r>
              <a:rPr spc="-120" dirty="0"/>
              <a:t> </a:t>
            </a:r>
            <a:r>
              <a:rPr spc="-10" dirty="0"/>
              <a:t>ПРОГРАММЫ</a:t>
            </a:r>
            <a:r>
              <a:rPr spc="-140" dirty="0"/>
              <a:t> </a:t>
            </a:r>
            <a:r>
              <a:rPr spc="-20" dirty="0"/>
              <a:t>2020</a:t>
            </a:r>
          </a:p>
        </p:txBody>
      </p:sp>
      <p:sp>
        <p:nvSpPr>
          <p:cNvPr id="5" name="object 5"/>
          <p:cNvSpPr/>
          <p:nvPr/>
        </p:nvSpPr>
        <p:spPr>
          <a:xfrm>
            <a:off x="4953000" y="3570732"/>
            <a:ext cx="5029200" cy="6416040"/>
          </a:xfrm>
          <a:custGeom>
            <a:avLst/>
            <a:gdLst/>
            <a:ahLst/>
            <a:cxnLst/>
            <a:rect l="l" t="t" r="r" b="b"/>
            <a:pathLst>
              <a:path w="5029200" h="6416040">
                <a:moveTo>
                  <a:pt x="4577092" y="0"/>
                </a:moveTo>
                <a:lnTo>
                  <a:pt x="452107" y="0"/>
                </a:lnTo>
                <a:lnTo>
                  <a:pt x="385297" y="1514"/>
                </a:lnTo>
                <a:lnTo>
                  <a:pt x="321531" y="5913"/>
                </a:lnTo>
                <a:lnTo>
                  <a:pt x="261509" y="12981"/>
                </a:lnTo>
                <a:lnTo>
                  <a:pt x="205928" y="22501"/>
                </a:lnTo>
                <a:lnTo>
                  <a:pt x="155490" y="34258"/>
                </a:lnTo>
                <a:lnTo>
                  <a:pt x="110893" y="48035"/>
                </a:lnTo>
                <a:lnTo>
                  <a:pt x="72836" y="63617"/>
                </a:lnTo>
                <a:lnTo>
                  <a:pt x="19141" y="99327"/>
                </a:lnTo>
                <a:lnTo>
                  <a:pt x="0" y="139661"/>
                </a:lnTo>
                <a:lnTo>
                  <a:pt x="0" y="6276378"/>
                </a:lnTo>
                <a:lnTo>
                  <a:pt x="19141" y="6316712"/>
                </a:lnTo>
                <a:lnTo>
                  <a:pt x="72836" y="6352422"/>
                </a:lnTo>
                <a:lnTo>
                  <a:pt x="110893" y="6368004"/>
                </a:lnTo>
                <a:lnTo>
                  <a:pt x="155490" y="6381781"/>
                </a:lnTo>
                <a:lnTo>
                  <a:pt x="205928" y="6393538"/>
                </a:lnTo>
                <a:lnTo>
                  <a:pt x="261509" y="6403058"/>
                </a:lnTo>
                <a:lnTo>
                  <a:pt x="321531" y="6410126"/>
                </a:lnTo>
                <a:lnTo>
                  <a:pt x="385297" y="6414525"/>
                </a:lnTo>
                <a:lnTo>
                  <a:pt x="452107" y="6416039"/>
                </a:lnTo>
                <a:lnTo>
                  <a:pt x="4577092" y="6416039"/>
                </a:lnTo>
                <a:lnTo>
                  <a:pt x="4643902" y="6414525"/>
                </a:lnTo>
                <a:lnTo>
                  <a:pt x="4707668" y="6410126"/>
                </a:lnTo>
                <a:lnTo>
                  <a:pt x="4767690" y="6403058"/>
                </a:lnTo>
                <a:lnTo>
                  <a:pt x="4823271" y="6393538"/>
                </a:lnTo>
                <a:lnTo>
                  <a:pt x="4873709" y="6381781"/>
                </a:lnTo>
                <a:lnTo>
                  <a:pt x="4918306" y="6368004"/>
                </a:lnTo>
                <a:lnTo>
                  <a:pt x="4956363" y="6352422"/>
                </a:lnTo>
                <a:lnTo>
                  <a:pt x="5010058" y="6316712"/>
                </a:lnTo>
                <a:lnTo>
                  <a:pt x="5029200" y="6276378"/>
                </a:lnTo>
                <a:lnTo>
                  <a:pt x="5029200" y="139661"/>
                </a:lnTo>
                <a:lnTo>
                  <a:pt x="4994787" y="86212"/>
                </a:lnTo>
                <a:lnTo>
                  <a:pt x="4953242" y="62175"/>
                </a:lnTo>
                <a:lnTo>
                  <a:pt x="4896777" y="40906"/>
                </a:lnTo>
                <a:lnTo>
                  <a:pt x="4851984" y="28783"/>
                </a:lnTo>
                <a:lnTo>
                  <a:pt x="4802861" y="18662"/>
                </a:lnTo>
                <a:lnTo>
                  <a:pt x="4750107" y="10633"/>
                </a:lnTo>
                <a:lnTo>
                  <a:pt x="4694427" y="4786"/>
                </a:lnTo>
                <a:lnTo>
                  <a:pt x="4636521" y="1211"/>
                </a:lnTo>
                <a:lnTo>
                  <a:pt x="4577092" y="0"/>
                </a:lnTo>
                <a:close/>
              </a:path>
            </a:pathLst>
          </a:custGeom>
          <a:solidFill>
            <a:srgbClr val="0A8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06811" y="3570732"/>
            <a:ext cx="7371715" cy="6416040"/>
          </a:xfrm>
          <a:custGeom>
            <a:avLst/>
            <a:gdLst/>
            <a:ahLst/>
            <a:cxnLst/>
            <a:rect l="l" t="t" r="r" b="b"/>
            <a:pathLst>
              <a:path w="7371715" h="6416040">
                <a:moveTo>
                  <a:pt x="6708902" y="0"/>
                </a:moveTo>
                <a:lnTo>
                  <a:pt x="662686" y="0"/>
                </a:lnTo>
                <a:lnTo>
                  <a:pt x="590479" y="819"/>
                </a:lnTo>
                <a:lnTo>
                  <a:pt x="520525" y="3221"/>
                </a:lnTo>
                <a:lnTo>
                  <a:pt x="453227" y="7120"/>
                </a:lnTo>
                <a:lnTo>
                  <a:pt x="388989" y="12431"/>
                </a:lnTo>
                <a:lnTo>
                  <a:pt x="328216" y="19069"/>
                </a:lnTo>
                <a:lnTo>
                  <a:pt x="271313" y="26948"/>
                </a:lnTo>
                <a:lnTo>
                  <a:pt x="218683" y="35983"/>
                </a:lnTo>
                <a:lnTo>
                  <a:pt x="170731" y="46089"/>
                </a:lnTo>
                <a:lnTo>
                  <a:pt x="127860" y="57182"/>
                </a:lnTo>
                <a:lnTo>
                  <a:pt x="90476" y="69174"/>
                </a:lnTo>
                <a:lnTo>
                  <a:pt x="33784" y="95520"/>
                </a:lnTo>
                <a:lnTo>
                  <a:pt x="3888" y="124445"/>
                </a:lnTo>
                <a:lnTo>
                  <a:pt x="0" y="139661"/>
                </a:lnTo>
                <a:lnTo>
                  <a:pt x="0" y="6276378"/>
                </a:lnTo>
                <a:lnTo>
                  <a:pt x="33784" y="6320519"/>
                </a:lnTo>
                <a:lnTo>
                  <a:pt x="90476" y="6346865"/>
                </a:lnTo>
                <a:lnTo>
                  <a:pt x="127860" y="6358857"/>
                </a:lnTo>
                <a:lnTo>
                  <a:pt x="170731" y="6369950"/>
                </a:lnTo>
                <a:lnTo>
                  <a:pt x="218683" y="6380056"/>
                </a:lnTo>
                <a:lnTo>
                  <a:pt x="271313" y="6389091"/>
                </a:lnTo>
                <a:lnTo>
                  <a:pt x="328216" y="6396970"/>
                </a:lnTo>
                <a:lnTo>
                  <a:pt x="388989" y="6403608"/>
                </a:lnTo>
                <a:lnTo>
                  <a:pt x="453227" y="6408919"/>
                </a:lnTo>
                <a:lnTo>
                  <a:pt x="520525" y="6412818"/>
                </a:lnTo>
                <a:lnTo>
                  <a:pt x="590479" y="6415220"/>
                </a:lnTo>
                <a:lnTo>
                  <a:pt x="662686" y="6416039"/>
                </a:lnTo>
                <a:lnTo>
                  <a:pt x="6708902" y="6416039"/>
                </a:lnTo>
                <a:lnTo>
                  <a:pt x="6781108" y="6415220"/>
                </a:lnTo>
                <a:lnTo>
                  <a:pt x="6851062" y="6412818"/>
                </a:lnTo>
                <a:lnTo>
                  <a:pt x="6918360" y="6408919"/>
                </a:lnTo>
                <a:lnTo>
                  <a:pt x="6982598" y="6403608"/>
                </a:lnTo>
                <a:lnTo>
                  <a:pt x="7043371" y="6396970"/>
                </a:lnTo>
                <a:lnTo>
                  <a:pt x="7100274" y="6389091"/>
                </a:lnTo>
                <a:lnTo>
                  <a:pt x="7152904" y="6380056"/>
                </a:lnTo>
                <a:lnTo>
                  <a:pt x="7200856" y="6369950"/>
                </a:lnTo>
                <a:lnTo>
                  <a:pt x="7243727" y="6358857"/>
                </a:lnTo>
                <a:lnTo>
                  <a:pt x="7281111" y="6346865"/>
                </a:lnTo>
                <a:lnTo>
                  <a:pt x="7337803" y="6320519"/>
                </a:lnTo>
                <a:lnTo>
                  <a:pt x="7367699" y="6291594"/>
                </a:lnTo>
                <a:lnTo>
                  <a:pt x="7371588" y="6276378"/>
                </a:lnTo>
                <a:lnTo>
                  <a:pt x="7371588" y="139661"/>
                </a:lnTo>
                <a:lnTo>
                  <a:pt x="7339060" y="96438"/>
                </a:lnTo>
                <a:lnTo>
                  <a:pt x="7299504" y="76312"/>
                </a:lnTo>
                <a:lnTo>
                  <a:pt x="7245404" y="57676"/>
                </a:lnTo>
                <a:lnTo>
                  <a:pt x="7177493" y="40906"/>
                </a:lnTo>
                <a:lnTo>
                  <a:pt x="7134477" y="32606"/>
                </a:lnTo>
                <a:lnTo>
                  <a:pt x="7088487" y="25183"/>
                </a:lnTo>
                <a:lnTo>
                  <a:pt x="7039827" y="18662"/>
                </a:lnTo>
                <a:lnTo>
                  <a:pt x="6988803" y="13071"/>
                </a:lnTo>
                <a:lnTo>
                  <a:pt x="6935720" y="8437"/>
                </a:lnTo>
                <a:lnTo>
                  <a:pt x="6880883" y="4786"/>
                </a:lnTo>
                <a:lnTo>
                  <a:pt x="6824598" y="2144"/>
                </a:lnTo>
                <a:lnTo>
                  <a:pt x="6767169" y="540"/>
                </a:lnTo>
                <a:lnTo>
                  <a:pt x="6708902" y="0"/>
                </a:lnTo>
                <a:close/>
              </a:path>
            </a:pathLst>
          </a:custGeom>
          <a:solidFill>
            <a:srgbClr val="0A8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35356" y="1700175"/>
            <a:ext cx="15546705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В</a:t>
            </a:r>
            <a:r>
              <a:rPr sz="3600" b="1" spc="-3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процессе</a:t>
            </a:r>
            <a:r>
              <a:rPr sz="3600" b="1" spc="-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обучения</a:t>
            </a:r>
            <a:r>
              <a:rPr sz="3600" b="1" spc="-2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в</a:t>
            </a:r>
            <a:r>
              <a:rPr sz="3600" b="1" spc="-3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рамках</a:t>
            </a:r>
            <a:r>
              <a:rPr sz="3600" b="1" spc="-2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Президентской</a:t>
            </a:r>
            <a:r>
              <a:rPr sz="3600" b="1" spc="-2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программы</a:t>
            </a:r>
            <a:r>
              <a:rPr sz="3600" b="1" spc="-1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по </a:t>
            </a:r>
            <a:r>
              <a:rPr sz="3600" b="1" spc="-10" dirty="0">
                <a:solidFill>
                  <a:srgbClr val="225D60"/>
                </a:solidFill>
                <a:latin typeface="Calibri"/>
                <a:cs typeface="Calibri"/>
              </a:rPr>
              <a:t>направлению</a:t>
            </a:r>
            <a:endParaRPr sz="3600">
              <a:latin typeface="Calibri"/>
              <a:cs typeface="Calibri"/>
            </a:endParaRPr>
          </a:p>
          <a:p>
            <a:pPr marL="12065" marR="5080" algn="ctr">
              <a:lnSpc>
                <a:spcPct val="100000"/>
              </a:lnSpc>
              <a:tabLst>
                <a:tab pos="6426835" algn="l"/>
                <a:tab pos="7642225" algn="l"/>
              </a:tabLst>
            </a:pP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«ИННОВАЦИОННЫЙ</a:t>
            </a:r>
            <a:r>
              <a:rPr sz="3600" b="1" spc="-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225D60"/>
                </a:solidFill>
                <a:latin typeface="Calibri"/>
                <a:cs typeface="Calibri"/>
              </a:rPr>
              <a:t>МЕНЕДЖМЕНТ»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	у</a:t>
            </a:r>
            <a:r>
              <a:rPr sz="3600" b="1" spc="-1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слушателей</a:t>
            </a:r>
            <a:r>
              <a:rPr sz="3600" b="1" spc="-3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формируется</a:t>
            </a:r>
            <a:r>
              <a:rPr sz="3600" b="1" spc="-2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225D60"/>
                </a:solidFill>
                <a:latin typeface="Calibri"/>
                <a:cs typeface="Calibri"/>
              </a:rPr>
              <a:t>уникальная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система</a:t>
            </a:r>
            <a:r>
              <a:rPr sz="3600" b="1" spc="-4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компетенций,</a:t>
            </a:r>
            <a:r>
              <a:rPr sz="3600" b="1" spc="-4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225D60"/>
                </a:solidFill>
                <a:latin typeface="Calibri"/>
                <a:cs typeface="Calibri"/>
              </a:rPr>
              <a:t>которая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	включает</a:t>
            </a:r>
            <a:r>
              <a:rPr sz="3600" b="1" spc="-1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три</a:t>
            </a:r>
            <a:r>
              <a:rPr sz="3600" b="1" spc="-20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225D60"/>
                </a:solidFill>
                <a:latin typeface="Calibri"/>
                <a:cs typeface="Calibri"/>
              </a:rPr>
              <a:t>типа</a:t>
            </a:r>
            <a:r>
              <a:rPr sz="3600" b="1" spc="-15" dirty="0">
                <a:solidFill>
                  <a:srgbClr val="225D60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225D60"/>
                </a:solidFill>
                <a:latin typeface="Calibri"/>
                <a:cs typeface="Calibri"/>
              </a:rPr>
              <a:t>компетенций: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9418" y="3697131"/>
            <a:ext cx="3747135" cy="551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solidFill>
                  <a:srgbClr val="FFFF00"/>
                </a:solidFill>
                <a:latin typeface="Calibri"/>
                <a:cs typeface="Calibri"/>
              </a:rPr>
              <a:t>ПРОФЕССИОНАЛЬНЫЕ КОМПЕТЕНЦИИ</a:t>
            </a:r>
            <a:endParaRPr sz="3000">
              <a:latin typeface="Calibri"/>
              <a:cs typeface="Calibri"/>
            </a:endParaRPr>
          </a:p>
          <a:p>
            <a:pPr marL="27940" marR="18415" indent="-1905" algn="ctr">
              <a:lnSpc>
                <a:spcPct val="100000"/>
              </a:lnSpc>
            </a:pPr>
            <a:r>
              <a:rPr sz="3000" b="1" dirty="0">
                <a:solidFill>
                  <a:srgbClr val="FFFF00"/>
                </a:solidFill>
                <a:latin typeface="Calibri"/>
                <a:cs typeface="Calibri"/>
              </a:rPr>
              <a:t>(hard</a:t>
            </a:r>
            <a:r>
              <a:rPr sz="3000" b="1" spc="-10" dirty="0">
                <a:solidFill>
                  <a:srgbClr val="FFFF00"/>
                </a:solidFill>
                <a:latin typeface="Calibri"/>
                <a:cs typeface="Calibri"/>
              </a:rPr>
              <a:t> skills)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способности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выпускника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успешно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действовать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на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основе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практического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опыта,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умения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знаний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при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решении профессиональных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задач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в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конкретной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предметной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области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24728" y="3647601"/>
            <a:ext cx="4711700" cy="596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FFFF00"/>
                </a:solidFill>
                <a:latin typeface="Calibri"/>
                <a:cs typeface="Calibri"/>
              </a:rPr>
              <a:t>ЦИФРОВЫЕ</a:t>
            </a:r>
            <a:r>
              <a:rPr sz="3000" b="1" spc="-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FFFF00"/>
                </a:solidFill>
                <a:latin typeface="Calibri"/>
                <a:cs typeface="Calibri"/>
              </a:rPr>
              <a:t>КОМПЕТЕНЦИИ</a:t>
            </a:r>
            <a:endParaRPr sz="3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3000" dirty="0">
                <a:solidFill>
                  <a:srgbClr val="FFFF00"/>
                </a:solidFill>
                <a:latin typeface="Calibri"/>
                <a:cs typeface="Calibri"/>
              </a:rPr>
              <a:t>(</a:t>
            </a:r>
            <a:r>
              <a:rPr sz="3000" b="1" dirty="0">
                <a:solidFill>
                  <a:srgbClr val="FFFF00"/>
                </a:solidFill>
                <a:latin typeface="Calibri"/>
                <a:cs typeface="Calibri"/>
              </a:rPr>
              <a:t>digital</a:t>
            </a:r>
            <a:r>
              <a:rPr sz="3000" b="1" spc="-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FFFF00"/>
                </a:solidFill>
                <a:latin typeface="Calibri"/>
                <a:cs typeface="Calibri"/>
              </a:rPr>
              <a:t>skills)</a:t>
            </a:r>
            <a:endParaRPr sz="3000">
              <a:latin typeface="Calibri"/>
              <a:cs typeface="Calibri"/>
            </a:endParaRPr>
          </a:p>
          <a:p>
            <a:pPr marL="12700" marR="5080" indent="635" algn="ctr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совокупности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знаний,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способностей,</a:t>
            </a:r>
            <a:r>
              <a:rPr sz="3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особенностей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характера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поведения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выпускника,</a:t>
            </a:r>
            <a:r>
              <a:rPr sz="3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которые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позволяют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ему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понять,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как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работают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информационные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коммуникационные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технологии,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для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чего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они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нужны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как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они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могут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быть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применены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для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достижения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конкретных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целей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420429" y="3702708"/>
            <a:ext cx="7147559" cy="6000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3175" algn="ctr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FFFF00"/>
                </a:solidFill>
                <a:latin typeface="Calibri"/>
                <a:cs typeface="Calibri"/>
              </a:rPr>
              <a:t>СОЦИАЛЬНЫЕ</a:t>
            </a:r>
            <a:r>
              <a:rPr sz="2800" b="1" spc="-5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FFFF00"/>
                </a:solidFill>
                <a:latin typeface="Calibri"/>
                <a:cs typeface="Calibri"/>
              </a:rPr>
              <a:t>КОМПЕТЕНЦИИ</a:t>
            </a:r>
            <a:r>
              <a:rPr sz="2800" b="1" spc="-6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00"/>
                </a:solidFill>
                <a:latin typeface="Calibri"/>
                <a:cs typeface="Calibri"/>
              </a:rPr>
              <a:t>(soft</a:t>
            </a:r>
            <a:r>
              <a:rPr sz="2800" b="1" spc="-6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00"/>
                </a:solidFill>
                <a:latin typeface="Calibri"/>
                <a:cs typeface="Calibri"/>
              </a:rPr>
              <a:t>skills)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комплекс</a:t>
            </a:r>
            <a:r>
              <a:rPr sz="28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неспециализированных,</a:t>
            </a:r>
            <a:r>
              <a:rPr sz="28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важных</a:t>
            </a:r>
            <a:r>
              <a:rPr sz="28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для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карьеры</a:t>
            </a:r>
            <a:r>
              <a:rPr sz="2800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надпрофессиональных</a:t>
            </a:r>
            <a:r>
              <a:rPr sz="2800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навыков, которые</a:t>
            </a:r>
            <a:r>
              <a:rPr sz="28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отвечают</a:t>
            </a:r>
            <a:r>
              <a:rPr sz="28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за</a:t>
            </a:r>
            <a:r>
              <a:rPr sz="2800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успешное</a:t>
            </a:r>
            <a:r>
              <a:rPr sz="2800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участие</a:t>
            </a:r>
            <a:r>
              <a:rPr sz="28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в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рабочем</a:t>
            </a:r>
            <a:r>
              <a:rPr sz="2800" spc="-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процессе,</a:t>
            </a:r>
            <a:r>
              <a:rPr sz="2800" spc="-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высокую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производительность</a:t>
            </a:r>
            <a:r>
              <a:rPr sz="2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не</a:t>
            </a: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зависят</a:t>
            </a: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от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специфики</a:t>
            </a:r>
            <a:r>
              <a:rPr sz="2800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конкретной</a:t>
            </a:r>
            <a:r>
              <a:rPr sz="2800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работы.</a:t>
            </a:r>
            <a:r>
              <a:rPr sz="2800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Социальные компетенции</a:t>
            </a:r>
            <a:r>
              <a:rPr sz="28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тесно</a:t>
            </a:r>
            <a:r>
              <a:rPr sz="2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связаны</a:t>
            </a:r>
            <a:r>
              <a:rPr sz="280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8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личностными качествами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установками,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навыками социального</a:t>
            </a:r>
            <a:r>
              <a:rPr sz="2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взаимодействия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(коммуникация,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работа</a:t>
            </a:r>
            <a:r>
              <a:rPr sz="28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команде,</a:t>
            </a:r>
            <a:r>
              <a:rPr sz="28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эмоциональный</a:t>
            </a:r>
            <a:r>
              <a:rPr sz="28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интеллект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др.)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управленческими</a:t>
            </a: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способностями (лидерство,</a:t>
            </a:r>
            <a:r>
              <a:rPr sz="28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решение</a:t>
            </a:r>
            <a:r>
              <a:rPr sz="28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проблем,</a:t>
            </a:r>
            <a:r>
              <a:rPr sz="28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системное</a:t>
            </a:r>
            <a:r>
              <a:rPr sz="28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Calibri"/>
                <a:cs typeface="Calibri"/>
              </a:rPr>
              <a:t>и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критическое</a:t>
            </a:r>
            <a:r>
              <a:rPr sz="28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мышление</a:t>
            </a:r>
            <a:r>
              <a:rPr sz="280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др.).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25800" y="0"/>
            <a:ext cx="2180831" cy="60197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СТРУКТУРА</a:t>
            </a:r>
            <a:r>
              <a:rPr spc="-80" dirty="0"/>
              <a:t> </a:t>
            </a:r>
            <a:r>
              <a:rPr dirty="0"/>
              <a:t>БАЗОВОЙ</a:t>
            </a:r>
            <a:r>
              <a:rPr spc="-95" dirty="0"/>
              <a:t> </a:t>
            </a:r>
            <a:r>
              <a:rPr spc="-35" dirty="0"/>
              <a:t>ОБРАЗОВАТЕЛЬНОЙ</a:t>
            </a:r>
            <a:r>
              <a:rPr spc="-95" dirty="0"/>
              <a:t> </a:t>
            </a:r>
            <a:r>
              <a:rPr spc="-10" dirty="0"/>
              <a:t>ПРОГРАММЫ</a:t>
            </a:r>
            <a:r>
              <a:rPr spc="-100" dirty="0"/>
              <a:t> </a:t>
            </a:r>
            <a:r>
              <a:rPr dirty="0"/>
              <a:t>(ТИП</a:t>
            </a:r>
            <a:r>
              <a:rPr spc="-60" dirty="0"/>
              <a:t> </a:t>
            </a:r>
            <a:r>
              <a:rPr dirty="0"/>
              <a:t>В</a:t>
            </a:r>
            <a:r>
              <a:rPr spc="-80" dirty="0"/>
              <a:t> </a:t>
            </a:r>
            <a:r>
              <a:rPr dirty="0"/>
              <a:t>-</a:t>
            </a:r>
            <a:r>
              <a:rPr spc="-70" dirty="0"/>
              <a:t> </a:t>
            </a:r>
            <a:r>
              <a:rPr spc="-10" dirty="0"/>
              <a:t>BASIC)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0850" y="1631674"/>
          <a:ext cx="17233900" cy="8255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9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42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№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490"/>
                        </a:spcBef>
                      </a:pPr>
                      <a:r>
                        <a:rPr sz="28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Наименование</a:t>
                      </a:r>
                      <a:r>
                        <a:rPr sz="2800" b="1" spc="-15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раздела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82550" marR="73660" indent="15240">
                        <a:lnSpc>
                          <a:spcPct val="120000"/>
                        </a:lnSpc>
                      </a:pPr>
                      <a:r>
                        <a:rPr sz="28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Общая</a:t>
                      </a:r>
                      <a:r>
                        <a:rPr sz="2800" b="1" spc="-6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3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трудоемкость</a:t>
                      </a:r>
                      <a:r>
                        <a:rPr sz="2800" b="1" spc="-5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без</a:t>
                      </a:r>
                      <a:r>
                        <a:rPr sz="2800" b="1" spc="-6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прочей самостоятельной</a:t>
                      </a:r>
                      <a:r>
                        <a:rPr sz="2800" b="1" spc="-1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работы,</a:t>
                      </a:r>
                      <a:r>
                        <a:rPr sz="2800" b="1" spc="-14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ак.час.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40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1.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Пререквизиты</a:t>
                      </a:r>
                      <a:r>
                        <a:rPr sz="3200" b="1" spc="-5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(курсы</a:t>
                      </a:r>
                      <a:r>
                        <a:rPr sz="3200" b="1" spc="-3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выравнивания)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894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8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40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2.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Профессиональное</a:t>
                      </a:r>
                      <a:r>
                        <a:rPr sz="3200" b="1" spc="-6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ядро</a:t>
                      </a:r>
                      <a:r>
                        <a:rPr sz="3200" b="1" spc="-1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(Major)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21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170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40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3.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Специализация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21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210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8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40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4.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Сквозные</a:t>
                      </a:r>
                      <a:r>
                        <a:rPr sz="3200" b="1" spc="-2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технологии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894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80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40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5.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Российская</a:t>
                      </a:r>
                      <a:r>
                        <a:rPr sz="3200" b="1" spc="-13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стажировка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894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3126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40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6.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Подготовка</a:t>
                      </a:r>
                      <a:r>
                        <a:rPr sz="3200" b="1" spc="-9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3200" b="1" spc="-8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зарубежной</a:t>
                      </a:r>
                      <a:r>
                        <a:rPr sz="3200" b="1" spc="-9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стажировке</a:t>
                      </a:r>
                      <a:r>
                        <a:rPr sz="3200" b="1" spc="-9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(факультативно,</a:t>
                      </a:r>
                      <a:r>
                        <a:rPr sz="3200" b="1" spc="-8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endParaRPr sz="32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заинтересованных</a:t>
                      </a:r>
                      <a:r>
                        <a:rPr sz="3200" b="1" spc="-8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специалистов)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894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40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7.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Работа</a:t>
                      </a:r>
                      <a:r>
                        <a:rPr sz="3200" b="1" spc="-6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над</a:t>
                      </a:r>
                      <a:r>
                        <a:rPr sz="3200" b="1" spc="-3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итоговым</a:t>
                      </a:r>
                      <a:r>
                        <a:rPr sz="3200" b="1" spc="-3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проектом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894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spc="-10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Итого: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21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spc="-25" dirty="0">
                          <a:solidFill>
                            <a:srgbClr val="0A87A0"/>
                          </a:solidFill>
                          <a:latin typeface="Calibri"/>
                          <a:cs typeface="Calibri"/>
                        </a:rPr>
                        <a:t>550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43482" y="1700783"/>
            <a:ext cx="17201515" cy="1988820"/>
            <a:chOff x="443482" y="1700783"/>
            <a:chExt cx="17201515" cy="1988820"/>
          </a:xfrm>
        </p:grpSpPr>
        <p:sp>
          <p:nvSpPr>
            <p:cNvPr id="3" name="object 3"/>
            <p:cNvSpPr/>
            <p:nvPr/>
          </p:nvSpPr>
          <p:spPr>
            <a:xfrm>
              <a:off x="443482" y="2382011"/>
              <a:ext cx="17201515" cy="1308100"/>
            </a:xfrm>
            <a:custGeom>
              <a:avLst/>
              <a:gdLst/>
              <a:ahLst/>
              <a:cxnLst/>
              <a:rect l="l" t="t" r="r" b="b"/>
              <a:pathLst>
                <a:path w="17201515" h="1308100">
                  <a:moveTo>
                    <a:pt x="16826953" y="0"/>
                  </a:moveTo>
                  <a:lnTo>
                    <a:pt x="374434" y="0"/>
                  </a:lnTo>
                  <a:lnTo>
                    <a:pt x="307129" y="1893"/>
                  </a:lnTo>
                  <a:lnTo>
                    <a:pt x="243781" y="7354"/>
                  </a:lnTo>
                  <a:lnTo>
                    <a:pt x="185450" y="16049"/>
                  </a:lnTo>
                  <a:lnTo>
                    <a:pt x="133191" y="27646"/>
                  </a:lnTo>
                  <a:lnTo>
                    <a:pt x="88062" y="41814"/>
                  </a:lnTo>
                  <a:lnTo>
                    <a:pt x="51121" y="58220"/>
                  </a:lnTo>
                  <a:lnTo>
                    <a:pt x="6032" y="96421"/>
                  </a:lnTo>
                  <a:lnTo>
                    <a:pt x="0" y="117551"/>
                  </a:lnTo>
                  <a:lnTo>
                    <a:pt x="0" y="1190040"/>
                  </a:lnTo>
                  <a:lnTo>
                    <a:pt x="23425" y="1231058"/>
                  </a:lnTo>
                  <a:lnTo>
                    <a:pt x="88062" y="1265777"/>
                  </a:lnTo>
                  <a:lnTo>
                    <a:pt x="133191" y="1279945"/>
                  </a:lnTo>
                  <a:lnTo>
                    <a:pt x="185450" y="1291542"/>
                  </a:lnTo>
                  <a:lnTo>
                    <a:pt x="243781" y="1300237"/>
                  </a:lnTo>
                  <a:lnTo>
                    <a:pt x="307129" y="1305698"/>
                  </a:lnTo>
                  <a:lnTo>
                    <a:pt x="374434" y="1307592"/>
                  </a:lnTo>
                  <a:lnTo>
                    <a:pt x="16826953" y="1307592"/>
                  </a:lnTo>
                  <a:lnTo>
                    <a:pt x="16885885" y="1306127"/>
                  </a:lnTo>
                  <a:lnTo>
                    <a:pt x="16942833" y="1301822"/>
                  </a:lnTo>
                  <a:lnTo>
                    <a:pt x="16996792" y="1294805"/>
                  </a:lnTo>
                  <a:lnTo>
                    <a:pt x="17046757" y="1285209"/>
                  </a:lnTo>
                  <a:lnTo>
                    <a:pt x="17091723" y="1273162"/>
                  </a:lnTo>
                  <a:lnTo>
                    <a:pt x="17138481" y="1255257"/>
                  </a:lnTo>
                  <a:lnTo>
                    <a:pt x="17172887" y="1235025"/>
                  </a:lnTo>
                  <a:lnTo>
                    <a:pt x="17201388" y="1190040"/>
                  </a:lnTo>
                  <a:lnTo>
                    <a:pt x="17201388" y="117551"/>
                  </a:lnTo>
                  <a:lnTo>
                    <a:pt x="17177962" y="76533"/>
                  </a:lnTo>
                  <a:lnTo>
                    <a:pt x="17113325" y="41814"/>
                  </a:lnTo>
                  <a:lnTo>
                    <a:pt x="17068196" y="27646"/>
                  </a:lnTo>
                  <a:lnTo>
                    <a:pt x="17015937" y="16049"/>
                  </a:lnTo>
                  <a:lnTo>
                    <a:pt x="16957606" y="7354"/>
                  </a:lnTo>
                  <a:lnTo>
                    <a:pt x="16894258" y="1893"/>
                  </a:lnTo>
                  <a:lnTo>
                    <a:pt x="16826953" y="0"/>
                  </a:lnTo>
                  <a:close/>
                </a:path>
              </a:pathLst>
            </a:custGeom>
            <a:solidFill>
              <a:srgbClr val="0A87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478530" y="1715261"/>
              <a:ext cx="11353800" cy="645160"/>
            </a:xfrm>
            <a:custGeom>
              <a:avLst/>
              <a:gdLst/>
              <a:ahLst/>
              <a:cxnLst/>
              <a:rect l="l" t="t" r="r" b="b"/>
              <a:pathLst>
                <a:path w="11353800" h="645160">
                  <a:moveTo>
                    <a:pt x="11353800" y="0"/>
                  </a:moveTo>
                  <a:lnTo>
                    <a:pt x="11352381" y="73906"/>
                  </a:lnTo>
                  <a:lnTo>
                    <a:pt x="11348339" y="141750"/>
                  </a:lnTo>
                  <a:lnTo>
                    <a:pt x="11341998" y="201598"/>
                  </a:lnTo>
                  <a:lnTo>
                    <a:pt x="11333680" y="251514"/>
                  </a:lnTo>
                  <a:lnTo>
                    <a:pt x="11323707" y="289564"/>
                  </a:lnTo>
                  <a:lnTo>
                    <a:pt x="11300091" y="322326"/>
                  </a:lnTo>
                  <a:lnTo>
                    <a:pt x="5730608" y="322326"/>
                  </a:lnTo>
                  <a:lnTo>
                    <a:pt x="5718295" y="330838"/>
                  </a:lnTo>
                  <a:lnTo>
                    <a:pt x="5697019" y="393137"/>
                  </a:lnTo>
                  <a:lnTo>
                    <a:pt x="5688701" y="443053"/>
                  </a:lnTo>
                  <a:lnTo>
                    <a:pt x="5682360" y="502901"/>
                  </a:lnTo>
                  <a:lnTo>
                    <a:pt x="5678318" y="570745"/>
                  </a:lnTo>
                  <a:lnTo>
                    <a:pt x="5676900" y="644652"/>
                  </a:lnTo>
                  <a:lnTo>
                    <a:pt x="5675481" y="570745"/>
                  </a:lnTo>
                  <a:lnTo>
                    <a:pt x="5671439" y="502901"/>
                  </a:lnTo>
                  <a:lnTo>
                    <a:pt x="5665098" y="443053"/>
                  </a:lnTo>
                  <a:lnTo>
                    <a:pt x="5656780" y="393137"/>
                  </a:lnTo>
                  <a:lnTo>
                    <a:pt x="5646807" y="355087"/>
                  </a:lnTo>
                  <a:lnTo>
                    <a:pt x="5623191" y="322326"/>
                  </a:lnTo>
                  <a:lnTo>
                    <a:pt x="53708" y="322326"/>
                  </a:lnTo>
                  <a:lnTo>
                    <a:pt x="41395" y="313813"/>
                  </a:lnTo>
                  <a:lnTo>
                    <a:pt x="20119" y="251514"/>
                  </a:lnTo>
                  <a:lnTo>
                    <a:pt x="11801" y="201598"/>
                  </a:lnTo>
                  <a:lnTo>
                    <a:pt x="5460" y="141750"/>
                  </a:lnTo>
                  <a:lnTo>
                    <a:pt x="1418" y="73906"/>
                  </a:lnTo>
                  <a:lnTo>
                    <a:pt x="0" y="0"/>
                  </a:lnTo>
                </a:path>
              </a:pathLst>
            </a:custGeom>
            <a:ln w="28956">
              <a:solidFill>
                <a:srgbClr val="604A7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25800" y="0"/>
            <a:ext cx="2180831" cy="60197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68356" y="1044748"/>
            <a:ext cx="163214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85" dirty="0"/>
              <a:t>ВОЗМОЗНОСТИ,</a:t>
            </a:r>
            <a:r>
              <a:rPr sz="4800" spc="-285" dirty="0"/>
              <a:t> </a:t>
            </a:r>
            <a:r>
              <a:rPr sz="4800" spc="-204" dirty="0"/>
              <a:t>ПРЕДОСТАВЛЯЕМЫЕ</a:t>
            </a:r>
            <a:r>
              <a:rPr sz="4800" spc="-295" dirty="0"/>
              <a:t> </a:t>
            </a:r>
            <a:r>
              <a:rPr sz="4800" spc="-200" dirty="0"/>
              <a:t>ПРОГРАММОЙ</a:t>
            </a:r>
            <a:r>
              <a:rPr sz="4800" spc="-310" dirty="0"/>
              <a:t> </a:t>
            </a:r>
            <a:r>
              <a:rPr sz="4800" spc="-195" dirty="0"/>
              <a:t>СЛУШАТЕЛЯМ</a:t>
            </a:r>
            <a:endParaRPr sz="4800"/>
          </a:p>
        </p:txBody>
      </p:sp>
      <p:sp>
        <p:nvSpPr>
          <p:cNvPr id="7" name="object 7"/>
          <p:cNvSpPr/>
          <p:nvPr/>
        </p:nvSpPr>
        <p:spPr>
          <a:xfrm>
            <a:off x="460246" y="3855720"/>
            <a:ext cx="17276445" cy="1308100"/>
          </a:xfrm>
          <a:custGeom>
            <a:avLst/>
            <a:gdLst/>
            <a:ahLst/>
            <a:cxnLst/>
            <a:rect l="l" t="t" r="r" b="b"/>
            <a:pathLst>
              <a:path w="17276445" h="1308100">
                <a:moveTo>
                  <a:pt x="16900004" y="0"/>
                </a:moveTo>
                <a:lnTo>
                  <a:pt x="376059" y="0"/>
                </a:lnTo>
                <a:lnTo>
                  <a:pt x="308461" y="1893"/>
                </a:lnTo>
                <a:lnTo>
                  <a:pt x="244838" y="7354"/>
                </a:lnTo>
                <a:lnTo>
                  <a:pt x="186253" y="16049"/>
                </a:lnTo>
                <a:lnTo>
                  <a:pt x="133767" y="27646"/>
                </a:lnTo>
                <a:lnTo>
                  <a:pt x="88443" y="41814"/>
                </a:lnTo>
                <a:lnTo>
                  <a:pt x="51342" y="58220"/>
                </a:lnTo>
                <a:lnTo>
                  <a:pt x="6058" y="96421"/>
                </a:lnTo>
                <a:lnTo>
                  <a:pt x="0" y="117551"/>
                </a:lnTo>
                <a:lnTo>
                  <a:pt x="0" y="1190040"/>
                </a:lnTo>
                <a:lnTo>
                  <a:pt x="23526" y="1231058"/>
                </a:lnTo>
                <a:lnTo>
                  <a:pt x="88443" y="1265777"/>
                </a:lnTo>
                <a:lnTo>
                  <a:pt x="133767" y="1279945"/>
                </a:lnTo>
                <a:lnTo>
                  <a:pt x="186253" y="1291542"/>
                </a:lnTo>
                <a:lnTo>
                  <a:pt x="244838" y="1300237"/>
                </a:lnTo>
                <a:lnTo>
                  <a:pt x="308461" y="1305698"/>
                </a:lnTo>
                <a:lnTo>
                  <a:pt x="376059" y="1307592"/>
                </a:lnTo>
                <a:lnTo>
                  <a:pt x="16900004" y="1307592"/>
                </a:lnTo>
                <a:lnTo>
                  <a:pt x="16959191" y="1306127"/>
                </a:lnTo>
                <a:lnTo>
                  <a:pt x="17016385" y="1301822"/>
                </a:lnTo>
                <a:lnTo>
                  <a:pt x="17070576" y="1294805"/>
                </a:lnTo>
                <a:lnTo>
                  <a:pt x="17120756" y="1285209"/>
                </a:lnTo>
                <a:lnTo>
                  <a:pt x="17165916" y="1273162"/>
                </a:lnTo>
                <a:lnTo>
                  <a:pt x="17212879" y="1255257"/>
                </a:lnTo>
                <a:lnTo>
                  <a:pt x="17247436" y="1235025"/>
                </a:lnTo>
                <a:lnTo>
                  <a:pt x="17276064" y="1190040"/>
                </a:lnTo>
                <a:lnTo>
                  <a:pt x="17276064" y="117551"/>
                </a:lnTo>
                <a:lnTo>
                  <a:pt x="17252537" y="76533"/>
                </a:lnTo>
                <a:lnTo>
                  <a:pt x="17187620" y="41814"/>
                </a:lnTo>
                <a:lnTo>
                  <a:pt x="17142296" y="27646"/>
                </a:lnTo>
                <a:lnTo>
                  <a:pt x="17089810" y="16049"/>
                </a:lnTo>
                <a:lnTo>
                  <a:pt x="17031225" y="7354"/>
                </a:lnTo>
                <a:lnTo>
                  <a:pt x="16967602" y="1893"/>
                </a:lnTo>
                <a:lnTo>
                  <a:pt x="16900004" y="0"/>
                </a:lnTo>
                <a:close/>
              </a:path>
            </a:pathLst>
          </a:custGeom>
          <a:solidFill>
            <a:srgbClr val="0A8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6634" y="5391911"/>
            <a:ext cx="17276445" cy="1308100"/>
          </a:xfrm>
          <a:custGeom>
            <a:avLst/>
            <a:gdLst/>
            <a:ahLst/>
            <a:cxnLst/>
            <a:rect l="l" t="t" r="r" b="b"/>
            <a:pathLst>
              <a:path w="17276445" h="1308100">
                <a:moveTo>
                  <a:pt x="16900004" y="0"/>
                </a:moveTo>
                <a:lnTo>
                  <a:pt x="376059" y="0"/>
                </a:lnTo>
                <a:lnTo>
                  <a:pt x="308461" y="1893"/>
                </a:lnTo>
                <a:lnTo>
                  <a:pt x="244838" y="7354"/>
                </a:lnTo>
                <a:lnTo>
                  <a:pt x="186253" y="16049"/>
                </a:lnTo>
                <a:lnTo>
                  <a:pt x="133767" y="27646"/>
                </a:lnTo>
                <a:lnTo>
                  <a:pt x="88443" y="41814"/>
                </a:lnTo>
                <a:lnTo>
                  <a:pt x="51342" y="58220"/>
                </a:lnTo>
                <a:lnTo>
                  <a:pt x="6058" y="96421"/>
                </a:lnTo>
                <a:lnTo>
                  <a:pt x="0" y="117551"/>
                </a:lnTo>
                <a:lnTo>
                  <a:pt x="0" y="1190040"/>
                </a:lnTo>
                <a:lnTo>
                  <a:pt x="23526" y="1231058"/>
                </a:lnTo>
                <a:lnTo>
                  <a:pt x="88443" y="1265777"/>
                </a:lnTo>
                <a:lnTo>
                  <a:pt x="133767" y="1279945"/>
                </a:lnTo>
                <a:lnTo>
                  <a:pt x="186253" y="1291542"/>
                </a:lnTo>
                <a:lnTo>
                  <a:pt x="244838" y="1300237"/>
                </a:lnTo>
                <a:lnTo>
                  <a:pt x="308461" y="1305698"/>
                </a:lnTo>
                <a:lnTo>
                  <a:pt x="376059" y="1307592"/>
                </a:lnTo>
                <a:lnTo>
                  <a:pt x="16900004" y="1307592"/>
                </a:lnTo>
                <a:lnTo>
                  <a:pt x="16959191" y="1306127"/>
                </a:lnTo>
                <a:lnTo>
                  <a:pt x="17016385" y="1301822"/>
                </a:lnTo>
                <a:lnTo>
                  <a:pt x="17070576" y="1294805"/>
                </a:lnTo>
                <a:lnTo>
                  <a:pt x="17120756" y="1285209"/>
                </a:lnTo>
                <a:lnTo>
                  <a:pt x="17165916" y="1273162"/>
                </a:lnTo>
                <a:lnTo>
                  <a:pt x="17212879" y="1255257"/>
                </a:lnTo>
                <a:lnTo>
                  <a:pt x="17247436" y="1235025"/>
                </a:lnTo>
                <a:lnTo>
                  <a:pt x="17276064" y="1190040"/>
                </a:lnTo>
                <a:lnTo>
                  <a:pt x="17276064" y="117551"/>
                </a:lnTo>
                <a:lnTo>
                  <a:pt x="17252537" y="76533"/>
                </a:lnTo>
                <a:lnTo>
                  <a:pt x="17187620" y="41814"/>
                </a:lnTo>
                <a:lnTo>
                  <a:pt x="17142296" y="27646"/>
                </a:lnTo>
                <a:lnTo>
                  <a:pt x="17089810" y="16049"/>
                </a:lnTo>
                <a:lnTo>
                  <a:pt x="17031225" y="7354"/>
                </a:lnTo>
                <a:lnTo>
                  <a:pt x="16967602" y="1893"/>
                </a:lnTo>
                <a:lnTo>
                  <a:pt x="16900004" y="0"/>
                </a:lnTo>
                <a:close/>
              </a:path>
            </a:pathLst>
          </a:custGeom>
          <a:solidFill>
            <a:srgbClr val="0A8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6634" y="6935723"/>
            <a:ext cx="17276445" cy="1309370"/>
          </a:xfrm>
          <a:custGeom>
            <a:avLst/>
            <a:gdLst/>
            <a:ahLst/>
            <a:cxnLst/>
            <a:rect l="l" t="t" r="r" b="b"/>
            <a:pathLst>
              <a:path w="17276445" h="1309370">
                <a:moveTo>
                  <a:pt x="16900004" y="0"/>
                </a:moveTo>
                <a:lnTo>
                  <a:pt x="376059" y="0"/>
                </a:lnTo>
                <a:lnTo>
                  <a:pt x="308461" y="1896"/>
                </a:lnTo>
                <a:lnTo>
                  <a:pt x="244838" y="7363"/>
                </a:lnTo>
                <a:lnTo>
                  <a:pt x="186253" y="16068"/>
                </a:lnTo>
                <a:lnTo>
                  <a:pt x="133767" y="27679"/>
                </a:lnTo>
                <a:lnTo>
                  <a:pt x="88443" y="41864"/>
                </a:lnTo>
                <a:lnTo>
                  <a:pt x="51342" y="58290"/>
                </a:lnTo>
                <a:lnTo>
                  <a:pt x="6058" y="96535"/>
                </a:lnTo>
                <a:lnTo>
                  <a:pt x="0" y="117690"/>
                </a:lnTo>
                <a:lnTo>
                  <a:pt x="0" y="1191425"/>
                </a:lnTo>
                <a:lnTo>
                  <a:pt x="23526" y="1232491"/>
                </a:lnTo>
                <a:lnTo>
                  <a:pt x="88443" y="1267251"/>
                </a:lnTo>
                <a:lnTo>
                  <a:pt x="133767" y="1281436"/>
                </a:lnTo>
                <a:lnTo>
                  <a:pt x="186253" y="1293047"/>
                </a:lnTo>
                <a:lnTo>
                  <a:pt x="244838" y="1301752"/>
                </a:lnTo>
                <a:lnTo>
                  <a:pt x="308461" y="1307219"/>
                </a:lnTo>
                <a:lnTo>
                  <a:pt x="376059" y="1309116"/>
                </a:lnTo>
                <a:lnTo>
                  <a:pt x="16900004" y="1309116"/>
                </a:lnTo>
                <a:lnTo>
                  <a:pt x="16959191" y="1307650"/>
                </a:lnTo>
                <a:lnTo>
                  <a:pt x="17016385" y="1303340"/>
                </a:lnTo>
                <a:lnTo>
                  <a:pt x="17070576" y="1296316"/>
                </a:lnTo>
                <a:lnTo>
                  <a:pt x="17120756" y="1286708"/>
                </a:lnTo>
                <a:lnTo>
                  <a:pt x="17165916" y="1274648"/>
                </a:lnTo>
                <a:lnTo>
                  <a:pt x="17212879" y="1256722"/>
                </a:lnTo>
                <a:lnTo>
                  <a:pt x="17247436" y="1236465"/>
                </a:lnTo>
                <a:lnTo>
                  <a:pt x="17276064" y="1191425"/>
                </a:lnTo>
                <a:lnTo>
                  <a:pt x="17276064" y="117690"/>
                </a:lnTo>
                <a:lnTo>
                  <a:pt x="17252537" y="76624"/>
                </a:lnTo>
                <a:lnTo>
                  <a:pt x="17187620" y="41864"/>
                </a:lnTo>
                <a:lnTo>
                  <a:pt x="17142296" y="27679"/>
                </a:lnTo>
                <a:lnTo>
                  <a:pt x="17089810" y="16068"/>
                </a:lnTo>
                <a:lnTo>
                  <a:pt x="17031225" y="7363"/>
                </a:lnTo>
                <a:lnTo>
                  <a:pt x="16967602" y="1896"/>
                </a:lnTo>
                <a:lnTo>
                  <a:pt x="16900004" y="0"/>
                </a:lnTo>
                <a:close/>
              </a:path>
            </a:pathLst>
          </a:custGeom>
          <a:solidFill>
            <a:srgbClr val="0A8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6634" y="8481059"/>
            <a:ext cx="17276445" cy="1309370"/>
          </a:xfrm>
          <a:custGeom>
            <a:avLst/>
            <a:gdLst/>
            <a:ahLst/>
            <a:cxnLst/>
            <a:rect l="l" t="t" r="r" b="b"/>
            <a:pathLst>
              <a:path w="17276445" h="1309370">
                <a:moveTo>
                  <a:pt x="16900004" y="0"/>
                </a:moveTo>
                <a:lnTo>
                  <a:pt x="376059" y="0"/>
                </a:lnTo>
                <a:lnTo>
                  <a:pt x="308461" y="1896"/>
                </a:lnTo>
                <a:lnTo>
                  <a:pt x="244838" y="7363"/>
                </a:lnTo>
                <a:lnTo>
                  <a:pt x="186253" y="16068"/>
                </a:lnTo>
                <a:lnTo>
                  <a:pt x="133767" y="27679"/>
                </a:lnTo>
                <a:lnTo>
                  <a:pt x="88443" y="41864"/>
                </a:lnTo>
                <a:lnTo>
                  <a:pt x="51342" y="58290"/>
                </a:lnTo>
                <a:lnTo>
                  <a:pt x="6058" y="96535"/>
                </a:lnTo>
                <a:lnTo>
                  <a:pt x="0" y="117690"/>
                </a:lnTo>
                <a:lnTo>
                  <a:pt x="0" y="1191425"/>
                </a:lnTo>
                <a:lnTo>
                  <a:pt x="23526" y="1232491"/>
                </a:lnTo>
                <a:lnTo>
                  <a:pt x="88443" y="1267251"/>
                </a:lnTo>
                <a:lnTo>
                  <a:pt x="133767" y="1281436"/>
                </a:lnTo>
                <a:lnTo>
                  <a:pt x="186253" y="1293047"/>
                </a:lnTo>
                <a:lnTo>
                  <a:pt x="244838" y="1301752"/>
                </a:lnTo>
                <a:lnTo>
                  <a:pt x="308461" y="1307219"/>
                </a:lnTo>
                <a:lnTo>
                  <a:pt x="376059" y="1309116"/>
                </a:lnTo>
                <a:lnTo>
                  <a:pt x="16900004" y="1309116"/>
                </a:lnTo>
                <a:lnTo>
                  <a:pt x="16959191" y="1307650"/>
                </a:lnTo>
                <a:lnTo>
                  <a:pt x="17016385" y="1303340"/>
                </a:lnTo>
                <a:lnTo>
                  <a:pt x="17070576" y="1296316"/>
                </a:lnTo>
                <a:lnTo>
                  <a:pt x="17120756" y="1286708"/>
                </a:lnTo>
                <a:lnTo>
                  <a:pt x="17165916" y="1274648"/>
                </a:lnTo>
                <a:lnTo>
                  <a:pt x="17212879" y="1256722"/>
                </a:lnTo>
                <a:lnTo>
                  <a:pt x="17247436" y="1236465"/>
                </a:lnTo>
                <a:lnTo>
                  <a:pt x="17276064" y="1191425"/>
                </a:lnTo>
                <a:lnTo>
                  <a:pt x="17276064" y="117690"/>
                </a:lnTo>
                <a:lnTo>
                  <a:pt x="17252537" y="76624"/>
                </a:lnTo>
                <a:lnTo>
                  <a:pt x="17187620" y="41864"/>
                </a:lnTo>
                <a:lnTo>
                  <a:pt x="17142296" y="27679"/>
                </a:lnTo>
                <a:lnTo>
                  <a:pt x="17089810" y="16068"/>
                </a:lnTo>
                <a:lnTo>
                  <a:pt x="17031225" y="7363"/>
                </a:lnTo>
                <a:lnTo>
                  <a:pt x="16967602" y="1896"/>
                </a:lnTo>
                <a:lnTo>
                  <a:pt x="16900004" y="0"/>
                </a:lnTo>
                <a:close/>
              </a:path>
            </a:pathLst>
          </a:custGeom>
          <a:solidFill>
            <a:srgbClr val="0A8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71471" y="2679418"/>
            <a:ext cx="15852140" cy="6706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7305" algn="ctr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Специальный</a:t>
            </a:r>
            <a:r>
              <a:rPr sz="4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FFFFFF"/>
                </a:solidFill>
                <a:latin typeface="Microsoft Sans Serif"/>
                <a:cs typeface="Microsoft Sans Serif"/>
              </a:rPr>
              <a:t>(эксклюзивный)</a:t>
            </a:r>
            <a:r>
              <a:rPr sz="3600" spc="-10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600" dirty="0">
                <a:solidFill>
                  <a:srgbClr val="FFFFFF"/>
                </a:solidFill>
                <a:latin typeface="Microsoft Sans Serif"/>
                <a:cs typeface="Microsoft Sans Serif"/>
              </a:rPr>
              <a:t>курс</a:t>
            </a:r>
            <a:r>
              <a:rPr sz="3600" spc="-9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подготовки</a:t>
            </a:r>
            <a:endParaRPr sz="3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300">
              <a:latin typeface="Microsoft Sans Serif"/>
              <a:cs typeface="Microsoft Sans Serif"/>
            </a:endParaRPr>
          </a:p>
          <a:p>
            <a:pPr marR="5080" algn="ctr">
              <a:lnSpc>
                <a:spcPct val="100000"/>
              </a:lnSpc>
            </a:pP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Возможность</a:t>
            </a:r>
            <a:r>
              <a:rPr sz="4000" spc="-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существенно</a:t>
            </a:r>
            <a:r>
              <a:rPr sz="4000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улучшить</a:t>
            </a:r>
            <a:r>
              <a:rPr sz="4000" spc="-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свои</a:t>
            </a:r>
            <a:r>
              <a:rPr sz="4000" spc="-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управленческие</a:t>
            </a:r>
            <a:r>
              <a:rPr sz="4000" spc="-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компетенции</a:t>
            </a:r>
            <a:endParaRPr sz="4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485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Включение</a:t>
            </a:r>
            <a:r>
              <a:rPr sz="4000" spc="-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4000" spc="-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специализированную</a:t>
            </a:r>
            <a:r>
              <a:rPr sz="4000" spc="-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федеральную</a:t>
            </a:r>
            <a:r>
              <a:rPr sz="4000" spc="-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информационную</a:t>
            </a:r>
            <a:r>
              <a:rPr sz="4000" spc="-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20" dirty="0">
                <a:solidFill>
                  <a:srgbClr val="FFFFFF"/>
                </a:solidFill>
                <a:latin typeface="Calibri"/>
                <a:cs typeface="Calibri"/>
              </a:rPr>
              <a:t>базу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данных</a:t>
            </a:r>
            <a:r>
              <a:rPr sz="40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кадрового</a:t>
            </a:r>
            <a:r>
              <a:rPr sz="40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резерва</a:t>
            </a:r>
            <a:r>
              <a:rPr sz="4000" spc="-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управленческих</a:t>
            </a:r>
            <a:r>
              <a:rPr sz="4000" spc="-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кадров</a:t>
            </a:r>
            <a:endParaRPr sz="4000">
              <a:latin typeface="Calibri"/>
              <a:cs typeface="Calibri"/>
            </a:endParaRPr>
          </a:p>
          <a:p>
            <a:pPr marL="111760" algn="ctr">
              <a:lnSpc>
                <a:spcPct val="100000"/>
              </a:lnSpc>
              <a:spcBef>
                <a:spcPts val="2505"/>
              </a:spcBef>
            </a:pP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Совершенствование</a:t>
            </a:r>
            <a:r>
              <a:rPr sz="4000" spc="-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навыков</a:t>
            </a:r>
            <a:r>
              <a:rPr sz="4000" spc="-1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владения</a:t>
            </a:r>
            <a:r>
              <a:rPr sz="4000" spc="-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иностранным</a:t>
            </a:r>
            <a:r>
              <a:rPr sz="4000" spc="-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языком</a:t>
            </a:r>
            <a:endParaRPr sz="4000">
              <a:latin typeface="Calibri"/>
              <a:cs typeface="Calibri"/>
            </a:endParaRPr>
          </a:p>
          <a:p>
            <a:pPr marL="114935" algn="ctr">
              <a:lnSpc>
                <a:spcPct val="100000"/>
              </a:lnSpc>
              <a:spcBef>
                <a:spcPts val="55"/>
              </a:spcBef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(при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необходимости)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Членство</a:t>
            </a:r>
            <a:r>
              <a:rPr sz="4000" spc="-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4000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объединении</a:t>
            </a:r>
            <a:r>
              <a:rPr sz="4000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выпускников</a:t>
            </a:r>
            <a:r>
              <a:rPr sz="4000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Calibri"/>
                <a:cs typeface="Calibri"/>
              </a:rPr>
              <a:t>Президентской</a:t>
            </a:r>
            <a:r>
              <a:rPr sz="4000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программы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759</Words>
  <Application>Microsoft Office PowerPoint</Application>
  <PresentationFormat>Произвольный</PresentationFormat>
  <Paragraphs>112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Impact</vt:lpstr>
      <vt:lpstr>Microsoft Sans Serif</vt:lpstr>
      <vt:lpstr>Times New Roman</vt:lpstr>
      <vt:lpstr>Office Theme</vt:lpstr>
      <vt:lpstr>Презентация PowerPoint</vt:lpstr>
      <vt:lpstr>По результатам отбора образовательных организаций Российской Федерации для участия в реализации Государственного плана подготовки управленческих кадров для организаций народного хозяйства Российской Федерации в 2018/19-2024/25 учебных годах</vt:lpstr>
      <vt:lpstr>ЦЕЛЬ ПРЕЗИДЕНТСКОЙ ПРОГРАММЫ</vt:lpstr>
      <vt:lpstr>ТИП ПРЕЗИДЕНТСКОЙ ПРОГРАММЫ</vt:lpstr>
      <vt:lpstr>Стоимость обучения одного специалиста по базовой образовательной программе (тип В - basic) составляет: 60 000 рублей</vt:lpstr>
      <vt:lpstr>НОВЫЕ КОМПЕТЕНЦИИ ПРЕЗИДЕНТСКОЙ ПРОГРАММЫ 2020</vt:lpstr>
      <vt:lpstr>НОВЫЕ КОМПЕТЕНЦИИ ПРЕЗИДЕНТСКОЙ ПРОГРАММЫ 2020</vt:lpstr>
      <vt:lpstr>СТРУКТУРА БАЗОВОЙ ОБРАЗОВАТЕЛЬНОЙ ПРОГРАММЫ (ТИП В - BASIC)</vt:lpstr>
      <vt:lpstr>ВОЗМОЗНОСТИ, ПРЕДОСТАВЛЯЕМЫЕ ПРОГРАММОЙ СЛУШАТЕЛЯМ</vt:lpstr>
      <vt:lpstr>По результатам успешного программы, выдается ДИПЛОМ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Elegant and Professional Company Business Proposal Presentation</dc:title>
  <dc:creator>Александр В. Мосийчук</dc:creator>
  <cp:lastModifiedBy>Богдан Р. Комаров</cp:lastModifiedBy>
  <cp:revision>1</cp:revision>
  <dcterms:created xsi:type="dcterms:W3CDTF">2024-02-12T07:45:36Z</dcterms:created>
  <dcterms:modified xsi:type="dcterms:W3CDTF">2024-02-12T07:47:11Z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2024-02-12T00:00:00Z</vt:filetime>
  </property>
  <property fmtid="{D5CDD505-2E9C-101B-9397-08002B2CF9AE}" pid="3" name="Creator">
    <vt:lpwstr>Acrobat PDFMaker 18 для PowerPoint</vt:lpwstr>
  </property>
  <property fmtid="{D5CDD505-2E9C-101B-9397-08002B2CF9AE}" pid="4" name="LastSaved">
    <vt:filetime>2024-02-12T00:00:00Z</vt:filetime>
  </property>
  <property fmtid="{D5CDD505-2E9C-101B-9397-08002B2CF9AE}" pid="5" name="Producer">
    <vt:lpwstr>Adobe PDF Library 15.0</vt:lpwstr>
  </property>
</Properties>
</file>