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1DE8B81E-CBAE-4B85-9B28-040B934D0165}" type="datetimeFigureOut">
              <a:rPr lang="ru-RU" smtClean="0"/>
              <a:t>24.12.2018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294CA547-F778-425B-BEEF-9135B5B8CE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293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8B81E-CBAE-4B85-9B28-040B934D0165}" type="datetimeFigureOut">
              <a:rPr lang="ru-RU" smtClean="0"/>
              <a:t>24.12.2018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A547-F778-425B-BEEF-9135B5B8CE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211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8B81E-CBAE-4B85-9B28-040B934D0165}" type="datetimeFigureOut">
              <a:rPr lang="ru-RU" smtClean="0"/>
              <a:t>24.12.2018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A547-F778-425B-BEEF-9135B5B8CE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85156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8B81E-CBAE-4B85-9B28-040B934D0165}" type="datetimeFigureOut">
              <a:rPr lang="ru-RU" smtClean="0"/>
              <a:t>24.12.2018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A547-F778-425B-BEEF-9135B5B8CE98}" type="slidenum">
              <a:rPr lang="ru-RU" smtClean="0"/>
              <a:t>‹#›</a:t>
            </a:fld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273611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8B81E-CBAE-4B85-9B28-040B934D0165}" type="datetimeFigureOut">
              <a:rPr lang="ru-RU" smtClean="0"/>
              <a:t>24.12.2018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A547-F778-425B-BEEF-9135B5B8CE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91427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8B81E-CBAE-4B85-9B28-040B934D0165}" type="datetimeFigureOut">
              <a:rPr lang="ru-RU" smtClean="0"/>
              <a:t>24.12.2018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A547-F778-425B-BEEF-9135B5B8CE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02174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8B81E-CBAE-4B85-9B28-040B934D0165}" type="datetimeFigureOut">
              <a:rPr lang="ru-RU" smtClean="0"/>
              <a:t>24.12.2018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A547-F778-425B-BEEF-9135B5B8CE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1496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8B81E-CBAE-4B85-9B28-040B934D0165}" type="datetimeFigureOut">
              <a:rPr lang="ru-RU" smtClean="0"/>
              <a:t>24.12.2018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A547-F778-425B-BEEF-9135B5B8CE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5228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8B81E-CBAE-4B85-9B28-040B934D0165}" type="datetimeFigureOut">
              <a:rPr lang="ru-RU" smtClean="0"/>
              <a:t>24.12.2018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A547-F778-425B-BEEF-9135B5B8CE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723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8B81E-CBAE-4B85-9B28-040B934D0165}" type="datetimeFigureOut">
              <a:rPr lang="ru-RU" smtClean="0"/>
              <a:t>24.12.2018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A547-F778-425B-BEEF-9135B5B8CE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8122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8B81E-CBAE-4B85-9B28-040B934D0165}" type="datetimeFigureOut">
              <a:rPr lang="ru-RU" smtClean="0"/>
              <a:t>24.12.2018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A547-F778-425B-BEEF-9135B5B8CE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7625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8B81E-CBAE-4B85-9B28-040B934D0165}" type="datetimeFigureOut">
              <a:rPr lang="ru-RU" smtClean="0"/>
              <a:t>24.12.2018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A547-F778-425B-BEEF-9135B5B8CE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497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8B81E-CBAE-4B85-9B28-040B934D0165}" type="datetimeFigureOut">
              <a:rPr lang="ru-RU" smtClean="0"/>
              <a:t>24.12.2018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A547-F778-425B-BEEF-9135B5B8CE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760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8B81E-CBAE-4B85-9B28-040B934D0165}" type="datetimeFigureOut">
              <a:rPr lang="ru-RU" smtClean="0"/>
              <a:t>24.12.2018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A547-F778-425B-BEEF-9135B5B8CE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984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8B81E-CBAE-4B85-9B28-040B934D0165}" type="datetimeFigureOut">
              <a:rPr lang="ru-RU" smtClean="0"/>
              <a:t>24.12.2018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A547-F778-425B-BEEF-9135B5B8CE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1709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8B81E-CBAE-4B85-9B28-040B934D0165}" type="datetimeFigureOut">
              <a:rPr lang="ru-RU" smtClean="0"/>
              <a:t>24.12.2018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A547-F778-425B-BEEF-9135B5B8CE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7323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8B81E-CBAE-4B85-9B28-040B934D0165}" type="datetimeFigureOut">
              <a:rPr lang="ru-RU" smtClean="0"/>
              <a:t>24.12.2018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A547-F778-425B-BEEF-9135B5B8CE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5912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8B81E-CBAE-4B85-9B28-040B934D0165}" type="datetimeFigureOut">
              <a:rPr lang="ru-RU" smtClean="0"/>
              <a:t>24.12.2018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CA547-F778-425B-BEEF-9135B5B8CE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5979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ru-RU" cap="none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Банковский работник</a:t>
            </a:r>
            <a:br>
              <a:rPr lang="ru-RU" cap="none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ru-RU" cap="none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Банковское дело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5548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latin typeface="Bookman Old Style" panose="02050604050505020204" pitchFamily="18" charset="0"/>
              </a:rPr>
              <a:t>В настоящее время данная профессия очень востребована.</a:t>
            </a:r>
          </a:p>
          <a:p>
            <a:pPr marL="0" indent="0">
              <a:buNone/>
            </a:pPr>
            <a:r>
              <a:rPr lang="ru-RU" i="1" dirty="0">
                <a:latin typeface="Bookman Old Style" panose="02050604050505020204" pitchFamily="18" charset="0"/>
              </a:rPr>
              <a:t>Название профессии «банкир» подразумевает, как собственника </a:t>
            </a:r>
            <a:r>
              <a:rPr lang="ru-RU" i="1" dirty="0" smtClean="0">
                <a:latin typeface="Bookman Old Style" panose="02050604050505020204" pitchFamily="18" charset="0"/>
              </a:rPr>
              <a:t>банковского капитала</a:t>
            </a:r>
            <a:r>
              <a:rPr lang="ru-RU" i="1" dirty="0">
                <a:latin typeface="Bookman Old Style" panose="02050604050505020204" pitchFamily="18" charset="0"/>
              </a:rPr>
              <a:t>, или управляющего банком, так и менеджера любого звена в банке</a:t>
            </a:r>
            <a:r>
              <a:rPr lang="ru-RU" i="1" dirty="0" smtClean="0">
                <a:latin typeface="Bookman Old Style" panose="02050604050505020204" pitchFamily="18" charset="0"/>
              </a:rPr>
              <a:t>.</a:t>
            </a:r>
          </a:p>
          <a:p>
            <a:pPr marL="0" indent="0">
              <a:buNone/>
            </a:pPr>
            <a:r>
              <a:rPr lang="ru-RU" i="1" dirty="0" smtClean="0">
                <a:latin typeface="Bookman Old Style" panose="02050604050505020204" pitchFamily="18" charset="0"/>
              </a:rPr>
              <a:t>2 декабря отмечается день банковского работника.</a:t>
            </a:r>
            <a:endParaRPr lang="ru-RU" i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7258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46705" y="609602"/>
            <a:ext cx="4278842" cy="1639884"/>
          </a:xfrm>
        </p:spPr>
        <p:txBody>
          <a:bodyPr>
            <a:noAutofit/>
          </a:bodyPr>
          <a:lstStyle/>
          <a:p>
            <a:r>
              <a:rPr lang="ru-RU" sz="2400" b="1" i="1" dirty="0">
                <a:solidFill>
                  <a:srgbClr val="FFFF00"/>
                </a:solidFill>
                <a:latin typeface="Bookman Old Style" panose="02050604050505020204" pitchFamily="18" charset="0"/>
              </a:rPr>
              <a:t>Требования к профессии банкир</a:t>
            </a:r>
            <a:br>
              <a:rPr lang="ru-RU" sz="2400" b="1" i="1" dirty="0">
                <a:solidFill>
                  <a:srgbClr val="FFFF00"/>
                </a:solidFill>
                <a:latin typeface="Bookman Old Style" panose="02050604050505020204" pitchFamily="18" charset="0"/>
              </a:rPr>
            </a:br>
            <a:r>
              <a:rPr lang="ru-RU" sz="2400" b="1" i="1" dirty="0">
                <a:solidFill>
                  <a:srgbClr val="FFFF00"/>
                </a:solidFill>
                <a:latin typeface="Bookman Old Style" panose="02050604050505020204" pitchFamily="18" charset="0"/>
              </a:rPr>
              <a:t>Работники банка должны иметь определенные черты характера: </a:t>
            </a:r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5547" y="1257301"/>
            <a:ext cx="6158770" cy="4107851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4608514"/>
          </a:xfrm>
        </p:spPr>
        <p:txBody>
          <a:bodyPr/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-</a:t>
            </a:r>
            <a:r>
              <a:rPr lang="ru-RU" sz="2000" i="1" dirty="0" err="1" smtClean="0">
                <a:latin typeface="Bookman Old Style" panose="02050604050505020204" pitchFamily="18" charset="0"/>
              </a:rPr>
              <a:t>амбициозность</a:t>
            </a:r>
            <a:r>
              <a:rPr lang="ru-RU" sz="2000" i="1" dirty="0">
                <a:latin typeface="Bookman Old Style" panose="02050604050505020204" pitchFamily="18" charset="0"/>
              </a:rPr>
              <a:t>, </a:t>
            </a:r>
            <a:br>
              <a:rPr lang="ru-RU" sz="2000" i="1" dirty="0">
                <a:latin typeface="Bookman Old Style" panose="02050604050505020204" pitchFamily="18" charset="0"/>
              </a:rPr>
            </a:br>
            <a:r>
              <a:rPr lang="ru-RU" sz="2000" i="1" dirty="0" smtClean="0">
                <a:latin typeface="Bookman Old Style" panose="02050604050505020204" pitchFamily="18" charset="0"/>
              </a:rPr>
              <a:t>-решительность</a:t>
            </a:r>
            <a:r>
              <a:rPr lang="ru-RU" sz="2000" i="1" dirty="0">
                <a:latin typeface="Bookman Old Style" panose="02050604050505020204" pitchFamily="18" charset="0"/>
              </a:rPr>
              <a:t>, </a:t>
            </a:r>
            <a:br>
              <a:rPr lang="ru-RU" sz="2000" i="1" dirty="0">
                <a:latin typeface="Bookman Old Style" panose="02050604050505020204" pitchFamily="18" charset="0"/>
              </a:rPr>
            </a:br>
            <a:r>
              <a:rPr lang="ru-RU" sz="2000" i="1" dirty="0" smtClean="0">
                <a:latin typeface="Bookman Old Style" panose="02050604050505020204" pitchFamily="18" charset="0"/>
              </a:rPr>
              <a:t>-энергичность</a:t>
            </a:r>
            <a:r>
              <a:rPr lang="ru-RU" sz="2000" i="1" dirty="0">
                <a:latin typeface="Bookman Old Style" panose="02050604050505020204" pitchFamily="18" charset="0"/>
              </a:rPr>
              <a:t>, </a:t>
            </a:r>
            <a:br>
              <a:rPr lang="ru-RU" sz="2000" i="1" dirty="0">
                <a:latin typeface="Bookman Old Style" panose="02050604050505020204" pitchFamily="18" charset="0"/>
              </a:rPr>
            </a:br>
            <a:r>
              <a:rPr lang="ru-RU" sz="2000" i="1" dirty="0" smtClean="0">
                <a:latin typeface="Bookman Old Style" panose="02050604050505020204" pitchFamily="18" charset="0"/>
              </a:rPr>
              <a:t>-целеустремленность</a:t>
            </a:r>
            <a:r>
              <a:rPr lang="ru-RU" sz="2000" i="1" dirty="0">
                <a:latin typeface="Bookman Old Style" panose="02050604050505020204" pitchFamily="18" charset="0"/>
              </a:rPr>
              <a:t>, </a:t>
            </a:r>
            <a:br>
              <a:rPr lang="ru-RU" sz="2000" i="1" dirty="0">
                <a:latin typeface="Bookman Old Style" panose="02050604050505020204" pitchFamily="18" charset="0"/>
              </a:rPr>
            </a:br>
            <a:r>
              <a:rPr lang="ru-RU" sz="2000" i="1" dirty="0" smtClean="0">
                <a:latin typeface="Bookman Old Style" panose="02050604050505020204" pitchFamily="18" charset="0"/>
              </a:rPr>
              <a:t>-высокую </a:t>
            </a:r>
            <a:r>
              <a:rPr lang="ru-RU" sz="2000" i="1" dirty="0">
                <a:latin typeface="Bookman Old Style" panose="02050604050505020204" pitchFamily="18" charset="0"/>
              </a:rPr>
              <a:t>обучаемость, </a:t>
            </a:r>
            <a:br>
              <a:rPr lang="ru-RU" sz="2000" i="1" dirty="0">
                <a:latin typeface="Bookman Old Style" panose="02050604050505020204" pitchFamily="18" charset="0"/>
              </a:rPr>
            </a:br>
            <a:r>
              <a:rPr lang="ru-RU" sz="2000" i="1" dirty="0" smtClean="0">
                <a:latin typeface="Bookman Old Style" panose="02050604050505020204" pitchFamily="18" charset="0"/>
              </a:rPr>
              <a:t>-коммуникабельность</a:t>
            </a:r>
            <a:r>
              <a:rPr lang="ru-RU" sz="2000" i="1" dirty="0">
                <a:latin typeface="Bookman Old Style" panose="02050604050505020204" pitchFamily="18" charset="0"/>
              </a:rPr>
              <a:t>, </a:t>
            </a:r>
            <a:br>
              <a:rPr lang="ru-RU" sz="2000" i="1" dirty="0">
                <a:latin typeface="Bookman Old Style" panose="02050604050505020204" pitchFamily="18" charset="0"/>
              </a:rPr>
            </a:br>
            <a:r>
              <a:rPr lang="ru-RU" sz="2000" i="1" dirty="0" smtClean="0">
                <a:latin typeface="Bookman Old Style" panose="02050604050505020204" pitchFamily="18" charset="0"/>
              </a:rPr>
              <a:t>-быть </a:t>
            </a:r>
            <a:r>
              <a:rPr lang="ru-RU" sz="2000" i="1" dirty="0">
                <a:latin typeface="Bookman Old Style" panose="02050604050505020204" pitchFamily="18" charset="0"/>
              </a:rPr>
              <a:t>интеллектуально развитым, </a:t>
            </a:r>
            <a:br>
              <a:rPr lang="ru-RU" sz="2000" i="1" dirty="0">
                <a:latin typeface="Bookman Old Style" panose="02050604050505020204" pitchFamily="18" charset="0"/>
              </a:rPr>
            </a:br>
            <a:r>
              <a:rPr lang="ru-RU" sz="2000" i="1" dirty="0" smtClean="0">
                <a:latin typeface="Bookman Old Style" panose="02050604050505020204" pitchFamily="18" charset="0"/>
              </a:rPr>
              <a:t>-знать </a:t>
            </a:r>
            <a:r>
              <a:rPr lang="ru-RU" sz="2000" i="1" dirty="0">
                <a:latin typeface="Bookman Old Style" panose="02050604050505020204" pitchFamily="18" charset="0"/>
              </a:rPr>
              <a:t>человеческую психологию. </a:t>
            </a:r>
          </a:p>
        </p:txBody>
      </p:sp>
    </p:spTree>
    <p:extLst>
      <p:ext uri="{BB962C8B-B14F-4D97-AF65-F5344CB8AC3E}">
        <p14:creationId xmlns:p14="http://schemas.microsoft.com/office/powerpoint/2010/main" val="9028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306512" y="268287"/>
            <a:ext cx="9905999" cy="3541714"/>
          </a:xfrm>
        </p:spPr>
        <p:txBody>
          <a:bodyPr/>
          <a:lstStyle/>
          <a:p>
            <a:pPr marL="0" indent="0">
              <a:buNone/>
            </a:pPr>
            <a:r>
              <a:rPr lang="ru-RU" i="1" dirty="0">
                <a:latin typeface="Bookman Old Style" panose="02050604050505020204" pitchFamily="18" charset="0"/>
              </a:rPr>
              <a:t>Банкир — это сложная профессия</a:t>
            </a:r>
            <a:r>
              <a:rPr lang="ru-RU" i="1" dirty="0" smtClean="0">
                <a:latin typeface="Bookman Old Style" panose="02050604050505020204" pitchFamily="18" charset="0"/>
              </a:rPr>
              <a:t>.</a:t>
            </a:r>
          </a:p>
          <a:p>
            <a:pPr marL="0" indent="0">
              <a:buNone/>
            </a:pPr>
            <a:r>
              <a:rPr lang="ru-RU" i="1" dirty="0" smtClean="0">
                <a:latin typeface="Bookman Old Style" panose="02050604050505020204" pitchFamily="18" charset="0"/>
              </a:rPr>
              <a:t>Ведь существует </a:t>
            </a:r>
            <a:r>
              <a:rPr lang="ru-RU" i="1" dirty="0">
                <a:latin typeface="Bookman Old Style" panose="02050604050505020204" pitchFamily="18" charset="0"/>
              </a:rPr>
              <a:t>мнение, что настоящий банкир хронически никому и ничему не доверяет и всю информацию воспринимает через призму недоверия. Сначала он должен проверить и проанализировать факт и только после этого принять решение.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399" y="3187401"/>
            <a:ext cx="5798336" cy="3035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708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2" y="618518"/>
            <a:ext cx="10313987" cy="1478570"/>
          </a:xfrm>
        </p:spPr>
        <p:txBody>
          <a:bodyPr>
            <a:normAutofit/>
          </a:bodyPr>
          <a:lstStyle/>
          <a:p>
            <a:pPr algn="ctr"/>
            <a:r>
              <a:rPr lang="ru-RU" sz="2800" b="1" i="1" dirty="0" smtClean="0">
                <a:latin typeface="Bookman Old Style" panose="02050604050505020204" pitchFamily="18" charset="0"/>
              </a:rPr>
              <a:t>10 богатейших бизнесменов России на 2018г. </a:t>
            </a:r>
            <a:endParaRPr lang="ru-RU" sz="2800" b="1" i="1" dirty="0">
              <a:latin typeface="Bookman Old Style" panose="0205060405050502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2957513"/>
          </a:xfrm>
        </p:spPr>
        <p:txBody>
          <a:bodyPr numCol="2"/>
          <a:lstStyle/>
          <a:p>
            <a:pPr marL="457200" indent="-457200">
              <a:buFont typeface="+mj-lt"/>
              <a:buAutoNum type="arabicPeriod"/>
            </a:pPr>
            <a:r>
              <a:rPr lang="ru-RU" i="1" dirty="0" smtClean="0">
                <a:latin typeface="Bookman Old Style" panose="02050604050505020204" pitchFamily="18" charset="0"/>
              </a:rPr>
              <a:t>Владимир Лисин</a:t>
            </a:r>
          </a:p>
          <a:p>
            <a:pPr marL="457200" indent="-457200">
              <a:buFont typeface="+mj-lt"/>
              <a:buAutoNum type="arabicPeriod"/>
            </a:pPr>
            <a:r>
              <a:rPr lang="ru-RU" i="1" dirty="0" smtClean="0">
                <a:latin typeface="Bookman Old Style" panose="02050604050505020204" pitchFamily="18" charset="0"/>
              </a:rPr>
              <a:t>Алексей Мордашов</a:t>
            </a:r>
          </a:p>
          <a:p>
            <a:pPr marL="457200" indent="-457200">
              <a:buFont typeface="+mj-lt"/>
              <a:buAutoNum type="arabicPeriod"/>
            </a:pPr>
            <a:r>
              <a:rPr lang="ru-RU" i="1" dirty="0" smtClean="0">
                <a:latin typeface="Bookman Old Style" panose="02050604050505020204" pitchFamily="18" charset="0"/>
              </a:rPr>
              <a:t>Леонид Михельсон</a:t>
            </a:r>
          </a:p>
          <a:p>
            <a:pPr marL="457200" indent="-457200">
              <a:buFont typeface="+mj-lt"/>
              <a:buAutoNum type="arabicPeriod"/>
            </a:pPr>
            <a:r>
              <a:rPr lang="ru-RU" i="1" dirty="0" smtClean="0">
                <a:latin typeface="Bookman Old Style" panose="02050604050505020204" pitchFamily="18" charset="0"/>
              </a:rPr>
              <a:t>Вагит Алекперов</a:t>
            </a:r>
          </a:p>
          <a:p>
            <a:pPr marL="457200" indent="-457200">
              <a:buFont typeface="+mj-lt"/>
              <a:buAutoNum type="arabicPeriod"/>
            </a:pPr>
            <a:r>
              <a:rPr lang="ru-RU" i="1" dirty="0" smtClean="0">
                <a:latin typeface="Bookman Old Style" panose="02050604050505020204" pitchFamily="18" charset="0"/>
              </a:rPr>
              <a:t>Геннадий Тимченко</a:t>
            </a:r>
          </a:p>
          <a:p>
            <a:pPr marL="457200" indent="-457200">
              <a:buFont typeface="+mj-lt"/>
              <a:buAutoNum type="arabicPeriod"/>
            </a:pPr>
            <a:r>
              <a:rPr lang="ru-RU" i="1" dirty="0" smtClean="0">
                <a:latin typeface="Bookman Old Style" panose="02050604050505020204" pitchFamily="18" charset="0"/>
              </a:rPr>
              <a:t>Владимир Потанин</a:t>
            </a:r>
          </a:p>
          <a:p>
            <a:pPr marL="457200" indent="-457200">
              <a:buFont typeface="+mj-lt"/>
              <a:buAutoNum type="arabicPeriod"/>
            </a:pPr>
            <a:r>
              <a:rPr lang="ru-RU" i="1" dirty="0" smtClean="0">
                <a:latin typeface="Bookman Old Style" panose="02050604050505020204" pitchFamily="18" charset="0"/>
              </a:rPr>
              <a:t>Андрей</a:t>
            </a:r>
            <a:r>
              <a:rPr lang="ru-RU" i="1" dirty="0">
                <a:latin typeface="Bookman Old Style" panose="02050604050505020204" pitchFamily="18" charset="0"/>
              </a:rPr>
              <a:t> </a:t>
            </a:r>
            <a:r>
              <a:rPr lang="ru-RU" i="1" dirty="0" smtClean="0">
                <a:latin typeface="Bookman Old Style" panose="02050604050505020204" pitchFamily="18" charset="0"/>
              </a:rPr>
              <a:t>Мельниченко</a:t>
            </a:r>
          </a:p>
          <a:p>
            <a:pPr marL="457200" indent="-457200">
              <a:buFont typeface="+mj-lt"/>
              <a:buAutoNum type="arabicPeriod"/>
            </a:pPr>
            <a:r>
              <a:rPr lang="ru-RU" i="1" dirty="0" smtClean="0">
                <a:latin typeface="Bookman Old Style" panose="02050604050505020204" pitchFamily="18" charset="0"/>
              </a:rPr>
              <a:t>Михаил Фридман</a:t>
            </a:r>
          </a:p>
          <a:p>
            <a:pPr marL="457200" indent="-457200">
              <a:buFont typeface="+mj-lt"/>
              <a:buAutoNum type="arabicPeriod"/>
            </a:pPr>
            <a:r>
              <a:rPr lang="ru-RU" i="1" dirty="0" smtClean="0">
                <a:latin typeface="Bookman Old Style" panose="02050604050505020204" pitchFamily="18" charset="0"/>
              </a:rPr>
              <a:t>Виктор Вексельберг</a:t>
            </a:r>
          </a:p>
          <a:p>
            <a:pPr marL="457200" indent="-457200">
              <a:buFont typeface="+mj-lt"/>
              <a:buAutoNum type="arabicPeriod"/>
            </a:pPr>
            <a:r>
              <a:rPr lang="ru-RU" i="1" dirty="0" smtClean="0">
                <a:latin typeface="Bookman Old Style" panose="02050604050505020204" pitchFamily="18" charset="0"/>
              </a:rPr>
              <a:t>Алишер Усманов</a:t>
            </a:r>
          </a:p>
        </p:txBody>
      </p:sp>
    </p:spTree>
    <p:extLst>
      <p:ext uri="{BB962C8B-B14F-4D97-AF65-F5344CB8AC3E}">
        <p14:creationId xmlns:p14="http://schemas.microsoft.com/office/powerpoint/2010/main" val="3995301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" y="0"/>
            <a:ext cx="3568700" cy="356870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97300" y="1485899"/>
            <a:ext cx="7834311" cy="53721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i="1" dirty="0">
                <a:latin typeface="Bookman Old Style" panose="02050604050505020204" pitchFamily="18" charset="0"/>
              </a:rPr>
              <a:t>Приблизительная заработная плата банкиров в Российской Федерации – 90.000–150.000 руб. Банковское сообщество – в числе лидеров по заработным платам, уровень которых связан с занимаемой должностью, величиной банка. Как свидетельствует опрос портала Bankir.ru, 13% банковских российских служащих (рядовые сотрудники) получают заработные платы на уровне 100 и более тысяч рублей. Этот же портал сообщает, что заработные платы банкиров растут быстрее, чем инфляция.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2554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35200" y="317500"/>
            <a:ext cx="93726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Bookman Old Style" panose="02050604050505020204" pitchFamily="18" charset="0"/>
              </a:rPr>
              <a:t>Работником банка ведь быть нелегко.</a:t>
            </a:r>
          </a:p>
          <a:p>
            <a:r>
              <a:rPr lang="ru-RU" sz="2800" i="1" dirty="0" smtClean="0">
                <a:latin typeface="Bookman Old Style" panose="02050604050505020204" pitchFamily="18" charset="0"/>
              </a:rPr>
              <a:t>За вредность им следует пить молоко,</a:t>
            </a:r>
          </a:p>
          <a:p>
            <a:r>
              <a:rPr lang="ru-RU" sz="2800" i="1" dirty="0" smtClean="0">
                <a:latin typeface="Bookman Old Style" panose="02050604050505020204" pitchFamily="18" charset="0"/>
              </a:rPr>
              <a:t>Ведь столько возни с документами много </a:t>
            </a:r>
          </a:p>
          <a:p>
            <a:r>
              <a:rPr lang="ru-RU" sz="2800" i="1" dirty="0" smtClean="0">
                <a:latin typeface="Bookman Old Style" panose="02050604050505020204" pitchFamily="18" charset="0"/>
              </a:rPr>
              <a:t>И дела нелегкого и непростого.</a:t>
            </a:r>
          </a:p>
          <a:p>
            <a:endParaRPr lang="ru-RU" sz="2800" i="1" dirty="0">
              <a:latin typeface="Bookman Old Style" panose="02050604050505020204" pitchFamily="18" charset="0"/>
            </a:endParaRPr>
          </a:p>
          <a:p>
            <a:r>
              <a:rPr lang="ru-RU" sz="2800" i="1" dirty="0" smtClean="0">
                <a:latin typeface="Bookman Old Style" panose="02050604050505020204" pitchFamily="18" charset="0"/>
              </a:rPr>
              <a:t>Сплошные уставы, приказы и бланки,</a:t>
            </a:r>
          </a:p>
          <a:p>
            <a:r>
              <a:rPr lang="ru-RU" sz="2800" i="1" dirty="0" smtClean="0">
                <a:latin typeface="Bookman Old Style" panose="02050604050505020204" pitchFamily="18" charset="0"/>
              </a:rPr>
              <a:t>Что требует вновь повышения планки.</a:t>
            </a:r>
          </a:p>
          <a:p>
            <a:r>
              <a:rPr lang="ru-RU" sz="2800" i="1" dirty="0" smtClean="0">
                <a:latin typeface="Bookman Old Style" panose="02050604050505020204" pitchFamily="18" charset="0"/>
              </a:rPr>
              <a:t>Усердия много, внимания тоже,</a:t>
            </a:r>
          </a:p>
          <a:p>
            <a:r>
              <a:rPr lang="ru-RU" sz="2800" i="1" dirty="0" smtClean="0">
                <a:latin typeface="Bookman Old Style" panose="02050604050505020204" pitchFamily="18" charset="0"/>
              </a:rPr>
              <a:t>Иначе ошибки бывают дороже.</a:t>
            </a:r>
          </a:p>
          <a:p>
            <a:endParaRPr lang="ru-RU" sz="2800" i="1" dirty="0">
              <a:latin typeface="Bookman Old Style" panose="02050604050505020204" pitchFamily="18" charset="0"/>
            </a:endParaRPr>
          </a:p>
          <a:p>
            <a:r>
              <a:rPr lang="ru-RU" sz="2800" i="1" dirty="0" smtClean="0">
                <a:latin typeface="Bookman Old Style" panose="02050604050505020204" pitchFamily="18" charset="0"/>
              </a:rPr>
              <a:t>Желаем мы вам лишь приятной работы,</a:t>
            </a:r>
          </a:p>
          <a:p>
            <a:r>
              <a:rPr lang="ru-RU" sz="2800" i="1" dirty="0" smtClean="0">
                <a:latin typeface="Bookman Old Style" panose="02050604050505020204" pitchFamily="18" charset="0"/>
              </a:rPr>
              <a:t>Успешно сдавать годовые отчеты,</a:t>
            </a:r>
          </a:p>
          <a:p>
            <a:r>
              <a:rPr lang="ru-RU" sz="2800" i="1" dirty="0" smtClean="0">
                <a:latin typeface="Bookman Old Style" panose="02050604050505020204" pitchFamily="18" charset="0"/>
              </a:rPr>
              <a:t>Клиентов хороших вам только всегда</a:t>
            </a:r>
          </a:p>
          <a:p>
            <a:r>
              <a:rPr lang="ru-RU" sz="2800" i="1" dirty="0" smtClean="0">
                <a:latin typeface="Bookman Old Style" panose="02050604050505020204" pitchFamily="18" charset="0"/>
              </a:rPr>
              <a:t>И в гору успешно чтоб шли все дела!</a:t>
            </a:r>
          </a:p>
        </p:txBody>
      </p:sp>
    </p:spTree>
    <p:extLst>
      <p:ext uri="{BB962C8B-B14F-4D97-AF65-F5344CB8AC3E}">
        <p14:creationId xmlns:p14="http://schemas.microsoft.com/office/powerpoint/2010/main" val="3750870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32000" y="1333500"/>
            <a:ext cx="8102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800" b="1" i="1" dirty="0" smtClean="0">
                <a:latin typeface="Bookman Old Style" panose="02050604050505020204" pitchFamily="18" charset="0"/>
              </a:rPr>
              <a:t>С Днем Банковского Работника!</a:t>
            </a:r>
            <a:endParaRPr lang="ru-RU" sz="8800" b="1" i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0192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Контур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онтур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130</TotalTime>
  <Words>265</Words>
  <Application>Microsoft Office PowerPoint</Application>
  <PresentationFormat>Широкоэкранный</PresentationFormat>
  <Paragraphs>35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Bookman Old Style</vt:lpstr>
      <vt:lpstr>Trebuchet MS</vt:lpstr>
      <vt:lpstr>Tw Cen MT</vt:lpstr>
      <vt:lpstr>Контур</vt:lpstr>
      <vt:lpstr>Банковский работник Банковское дело</vt:lpstr>
      <vt:lpstr>Презентация PowerPoint</vt:lpstr>
      <vt:lpstr>Требования к профессии банкир Работники банка должны иметь определенные черты характера: </vt:lpstr>
      <vt:lpstr>Презентация PowerPoint</vt:lpstr>
      <vt:lpstr>10 богатейших бизнесменов России на 2018г. </vt:lpstr>
      <vt:lpstr>Презентация PowerPoint</vt:lpstr>
      <vt:lpstr>Презентация PowerPoint</vt:lpstr>
      <vt:lpstr>Презентация PowerPoint</vt:lpstr>
    </vt:vector>
  </TitlesOfParts>
  <Company>SmolFA.local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Банковский работник Банковское дело</dc:title>
  <dc:creator>Анна Д. Перегонцева</dc:creator>
  <cp:lastModifiedBy>Комаров</cp:lastModifiedBy>
  <cp:revision>10</cp:revision>
  <dcterms:created xsi:type="dcterms:W3CDTF">2018-12-17T11:57:10Z</dcterms:created>
  <dcterms:modified xsi:type="dcterms:W3CDTF">2018-12-24T07:18:43Z</dcterms:modified>
</cp:coreProperties>
</file>