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8A734C-42B7-4593-B8DA-9CCE29BE8009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CDDBD0-1B5A-4063-AD7A-0F6B7B4EC8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85-летие со дня рождения </a:t>
            </a:r>
            <a:br>
              <a:rPr lang="ru-RU" dirty="0" smtClean="0"/>
            </a:br>
            <a:r>
              <a:rPr lang="ru-RU" dirty="0" smtClean="0"/>
              <a:t>Юрия </a:t>
            </a:r>
            <a:r>
              <a:rPr lang="ru-RU" dirty="0" err="1" smtClean="0"/>
              <a:t>гагарина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33519"/>
            <a:ext cx="15841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4149080"/>
            <a:ext cx="7272807" cy="158417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октябре </a:t>
            </a:r>
            <a:r>
              <a:rPr lang="ru-RU" dirty="0"/>
              <a:t>1957 г. он </a:t>
            </a:r>
            <a:r>
              <a:rPr lang="ru-RU" dirty="0" smtClean="0"/>
              <a:t>женился </a:t>
            </a:r>
            <a:r>
              <a:rPr lang="ru-RU" dirty="0"/>
              <a:t>на Валентине Ивановне Горячевой. В браке родились две дочери: Елена – ныне директор музея-заповедника «Московский Кремль» и Галина, ставшая экономистом, профессором Российского экономического университета им. Г.В. Плеханова.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256584" cy="2750946"/>
          </a:xfrm>
        </p:spPr>
      </p:pic>
    </p:spTree>
    <p:extLst>
      <p:ext uri="{BB962C8B-B14F-4D97-AF65-F5344CB8AC3E}">
        <p14:creationId xmlns:p14="http://schemas.microsoft.com/office/powerpoint/2010/main" val="230261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1340768"/>
            <a:ext cx="3096344" cy="4320480"/>
          </a:xfrm>
        </p:spPr>
        <p:txBody>
          <a:bodyPr>
            <a:normAutofit/>
          </a:bodyPr>
          <a:lstStyle/>
          <a:p>
            <a:r>
              <a:rPr lang="ru-RU" dirty="0"/>
              <a:t>В конце 1957 г. Гагарин прибыл к месту своего назначения – истребительный авиационный полк Северного флота. 9 декабря 1959 г. Гагарин написал заявление с просьбой зачислить его в группу кандидатов в космонавты. 3 марта 1960 г. приказом Главнокомандующего ВВС К.А. Вершинина он зачислен в группу кандидатов в космонавты, а с 11 марта приступил к тренировкам.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2664296" cy="2664296"/>
          </a:xfrm>
        </p:spPr>
      </p:pic>
    </p:spTree>
    <p:extLst>
      <p:ext uri="{BB962C8B-B14F-4D97-AF65-F5344CB8AC3E}">
        <p14:creationId xmlns:p14="http://schemas.microsoft.com/office/powerpoint/2010/main" val="296192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4968552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b="1" dirty="0">
                <a:solidFill>
                  <a:srgbClr val="7030A0"/>
                </a:solidFill>
              </a:rPr>
              <a:t>12 апреля 1961 года в 9 часов 7 минут по московскому времени с космодрома Байконур стартовал космический корабль "Восток" с пилотом–космонавтом Юрием Алексеевичем Гагариным на борту. Спустя всего 108 минут космонавт приземлился неподалеку от деревни </a:t>
            </a:r>
            <a:r>
              <a:rPr lang="ru-RU" b="1" dirty="0" err="1">
                <a:solidFill>
                  <a:srgbClr val="7030A0"/>
                </a:solidFill>
              </a:rPr>
              <a:t>Смеловки</a:t>
            </a:r>
            <a:r>
              <a:rPr lang="ru-RU" b="1" dirty="0">
                <a:solidFill>
                  <a:srgbClr val="7030A0"/>
                </a:solidFill>
              </a:rPr>
              <a:t> в Саратовской области. Этим минутам суждено было стать звездными в биографии Гагарина. Спустя два дня Москва приветствовала героя космоса. На Красной площади прошел многолюдный митинг, посвященный осуществлению первого в мире космического полета. Тысячи людей хотели своими глазами увидеть Гагарина. За свой полет он был удостоен званий Герой Советского Союза и "Летчик–космонавт СССР", награжден орденом Ленина. Уже в конце апреля Юрий Гагарин отправился в свою первую зарубежную поездку. "Миссия мира", как иногда называют поездку первого космонавта по странам и континентам, продолжалась два года. Гагарин посетил десятки стран, встретился с тысячами людьми. Встретиться с ним считали за честь короли и </a:t>
            </a:r>
            <a:r>
              <a:rPr lang="ru-RU" b="1" dirty="0" smtClean="0">
                <a:solidFill>
                  <a:srgbClr val="7030A0"/>
                </a:solidFill>
              </a:rPr>
              <a:t>президенты</a:t>
            </a:r>
            <a:r>
              <a:rPr lang="ru-RU" b="1" dirty="0">
                <a:solidFill>
                  <a:srgbClr val="7030A0"/>
                </a:solidFill>
              </a:rPr>
              <a:t>, политические деятели и ученые, артисты и музыканты.</a:t>
            </a:r>
          </a:p>
        </p:txBody>
      </p:sp>
    </p:spTree>
    <p:extLst>
      <p:ext uri="{BB962C8B-B14F-4D97-AF65-F5344CB8AC3E}">
        <p14:creationId xmlns:p14="http://schemas.microsoft.com/office/powerpoint/2010/main" val="91786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.img.com.ua/b/orig/0/72/8fefd09ecac63083de2bc099ffedc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196752"/>
            <a:ext cx="6192688" cy="4653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796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384376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/>
              <a:t>Юрий Алексеевич довольно быстро переболел звездной болезнью, и все больше времени стал уделять работе в Центре подготовки космонавтов. С 23 мая 1961 г. Гагарин – командир отряда космонавтов. А уже осенью 1961 г. он поступил в Военно-воздушную инженерную академию имени Н.Е. Жуковского, чтобы получить высшее образование. Последующие годы были очень напряженными в жизни Гагарина. Много времени и сил отнимала работа по подготовке новых полетов в космос и учеба в Академии. 20 декабря 1963 г. Гагарин был назначен заместителем начальника Центра подготовки космонавтов. К летной подготовке он вернулся в 1963 г., а к новому космическому полету стал готовиться летом 1966 г. В те годы в Советском Союзе началась реализация «лунной программы».</a:t>
            </a:r>
          </a:p>
        </p:txBody>
      </p:sp>
    </p:spTree>
    <p:extLst>
      <p:ext uri="{BB962C8B-B14F-4D97-AF65-F5344CB8AC3E}">
        <p14:creationId xmlns:p14="http://schemas.microsoft.com/office/powerpoint/2010/main" val="238641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murtaz2011.narod.ru/yuri-gagarin-with-his-dau-007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68760"/>
            <a:ext cx="7128792" cy="427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889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3600399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/>
              <a:t>Одним из тех, кто стал готовиться к полету на Луну, стал и Гагарин. Нетрудно догадаться, как ему хотелось первым отправиться к нашей вечной спутнице. Но до этого было еще далеко. Пока было необходимо научить летать корабль «Союз». Первый испытательный полет в пилотируемом варианте был намечен на апрель 1967 года. К нему готовились Владимир Михайлович Комаров и Юрий Алексеевич Гагарин. То, что основным пилотом корабля стал Комаров, совсем не означает, что он был лучше подготовлен. Когда решался этот вопрос, Гагарина решили «поберечь» и не рисковать его жизнью. Всем известно, чем закончился полет корабля «Союз–1». Выступая на траурном митинге, посвященном памяти Владимира Комарова, его дублер Юрий Гагарин пообещал, что космонавты научат летать «Союзы». В конце концов, так и произошло. Но сделано это было уже без Юрия Гагарина.</a:t>
            </a:r>
          </a:p>
        </p:txBody>
      </p:sp>
    </p:spTree>
    <p:extLst>
      <p:ext uri="{BB962C8B-B14F-4D97-AF65-F5344CB8AC3E}">
        <p14:creationId xmlns:p14="http://schemas.microsoft.com/office/powerpoint/2010/main" val="240460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energia.ru/energia/history/gagarin/im/photo-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08720"/>
            <a:ext cx="6480720" cy="4911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667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78114" cy="1143000"/>
          </a:xfrm>
        </p:spPr>
        <p:txBody>
          <a:bodyPr>
            <a:normAutofit fontScale="90000"/>
          </a:bodyPr>
          <a:lstStyle/>
          <a:p>
            <a:r>
              <a:rPr lang="ru-RU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набор</a:t>
            </a:r>
            <a:br>
              <a:rPr lang="ru-RU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кандидатов в космонавты</a:t>
            </a:r>
            <a:endParaRPr lang="ru-RU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882352"/>
          </a:xfrm>
        </p:spPr>
        <p:txBody>
          <a:bodyPr>
            <a:normAutofit/>
          </a:bodyPr>
          <a:lstStyle/>
          <a:p>
            <a:r>
              <a:rPr lang="ru-RU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Подготовка в космонавты, полет</a:t>
            </a:r>
            <a:endParaRPr lang="ru-RU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21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4176464" cy="243627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374380" cy="24783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Рисунок 6" descr="foto%2014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6315180" y="1140391"/>
            <a:ext cx="1884034" cy="30689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Содержимое 8" descr="32179929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028236"/>
            <a:ext cx="5080000" cy="3175000"/>
          </a:xfr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11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9236"/>
            <a:ext cx="8768489" cy="69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1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922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77072"/>
            <a:ext cx="7488832" cy="685800"/>
          </a:xfrm>
        </p:spPr>
        <p:txBody>
          <a:bodyPr>
            <a:noAutofit/>
          </a:bodyPr>
          <a:lstStyle/>
          <a:p>
            <a:r>
              <a:rPr lang="ru-RU" sz="3000" dirty="0"/>
              <a:t> </a:t>
            </a:r>
            <a:r>
              <a:rPr lang="ru-RU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Ещё и песня до конца не спета, </a:t>
            </a: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рукоплещут миллионы рук</a:t>
            </a: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человека из легенды нету, </a:t>
            </a: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Растаял</a:t>
            </a:r>
            <a:r>
              <a:rPr lang="ru-RU" sz="3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словно самолёта звук… </a:t>
            </a:r>
          </a:p>
        </p:txBody>
      </p:sp>
    </p:spTree>
    <p:extLst>
      <p:ext uri="{BB962C8B-B14F-4D97-AF65-F5344CB8AC3E}">
        <p14:creationId xmlns:p14="http://schemas.microsoft.com/office/powerpoint/2010/main" val="3858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" y="105315"/>
            <a:ext cx="9206562" cy="6336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4608512" cy="685800"/>
          </a:xfrm>
        </p:spPr>
        <p:txBody>
          <a:bodyPr>
            <a:normAutofit fontScale="90000"/>
          </a:bodyPr>
          <a:lstStyle/>
          <a:p>
            <a:r>
              <a:rPr lang="ru-RU" cap="none" spc="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не моя личная слава. Разве я смог бы проникнуть в космос, будучи одиночкой? Это слава нашего народа</a:t>
            </a:r>
            <a:endParaRPr lang="ru-RU" cap="none" spc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15911"/>
          <a:stretch>
            <a:fillRect/>
          </a:stretch>
        </p:blipFill>
        <p:spPr>
          <a:xfrm>
            <a:off x="1043608" y="1556792"/>
            <a:ext cx="3668712" cy="35353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3528392" cy="2304272"/>
          </a:xfrm>
        </p:spPr>
        <p:txBody>
          <a:bodyPr>
            <a:normAutofit/>
          </a:bodyPr>
          <a:lstStyle/>
          <a:p>
            <a:r>
              <a:rPr lang="ru-RU" sz="2000" b="1" i="1" dirty="0"/>
              <a:t>Юрий Алексеевич Гагарин является первым космонавтом </a:t>
            </a:r>
            <a:r>
              <a:rPr lang="ru-RU" sz="2000" b="1" i="1" dirty="0" smtClean="0"/>
              <a:t>земли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/>
              <a:t>(1934-1968 гг.). </a:t>
            </a:r>
          </a:p>
        </p:txBody>
      </p:sp>
    </p:spTree>
    <p:extLst>
      <p:ext uri="{BB962C8B-B14F-4D97-AF65-F5344CB8AC3E}">
        <p14:creationId xmlns:p14="http://schemas.microsoft.com/office/powerpoint/2010/main" val="4534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5" b="12955"/>
          <a:stretch>
            <a:fillRect/>
          </a:stretch>
        </p:blipFill>
        <p:spPr>
          <a:xfrm>
            <a:off x="1187624" y="1268760"/>
            <a:ext cx="331236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268760"/>
            <a:ext cx="3075384" cy="2875280"/>
          </a:xfrm>
        </p:spPr>
        <p:txBody>
          <a:bodyPr>
            <a:noAutofit/>
          </a:bodyPr>
          <a:lstStyle/>
          <a:p>
            <a:r>
              <a:rPr lang="ru-RU" sz="1300" dirty="0"/>
              <a:t>Юрий Алексеевич Гагарин родился 9 марта 1934 года в деревне </a:t>
            </a:r>
            <a:r>
              <a:rPr lang="ru-RU" sz="1300" dirty="0" err="1"/>
              <a:t>Клушино</a:t>
            </a:r>
            <a:r>
              <a:rPr lang="ru-RU" sz="1300" dirty="0"/>
              <a:t>, недалеко от города </a:t>
            </a:r>
            <a:r>
              <a:rPr lang="ru-RU" sz="1300" dirty="0" err="1"/>
              <a:t>Гжатск</a:t>
            </a:r>
            <a:r>
              <a:rPr lang="ru-RU" sz="1300" dirty="0"/>
              <a:t> (ныне Гагарин). По происхождению является выходцем из крестьян: его отец, Алексей Иванович Гагарин, — плотник, мать, Анна Тимофеевна Матвеева, — работала на </a:t>
            </a:r>
            <a:r>
              <a:rPr lang="ru-RU" sz="1300" dirty="0" err="1"/>
              <a:t>молочнотоварной</a:t>
            </a:r>
            <a:r>
              <a:rPr lang="ru-RU" sz="1300" dirty="0"/>
              <a:t> ферме. В семье Гагариных было три сына и дочь. Юрий был третий по старшинству. Детство Юрия прошло в деревне </a:t>
            </a:r>
            <a:r>
              <a:rPr lang="ru-RU" sz="1300" dirty="0" err="1"/>
              <a:t>Клушино</a:t>
            </a:r>
            <a:r>
              <a:rPr lang="ru-RU" sz="13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86916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Алексеевич Гагарин</a:t>
            </a:r>
          </a:p>
          <a:p>
            <a:pPr algn="ctr"/>
            <a:r>
              <a:rPr lang="ru-RU" dirty="0" smtClean="0"/>
              <a:t> в юности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48880"/>
            <a:ext cx="5976664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/>
              <a:t>1 сентября 1941 года мальчик пошёл в школу, но 12 октября деревню заняли гитлеровские войска, и его учёба прервалась. Семью с малыми детьми немцы выгнали на улицу, а в доме устроили мастерскую. Почти полтора года деревня </a:t>
            </a:r>
            <a:r>
              <a:rPr lang="ru-RU" sz="1600" dirty="0" err="1"/>
              <a:t>Клушино</a:t>
            </a:r>
            <a:r>
              <a:rPr lang="ru-RU" sz="1600" dirty="0"/>
              <a:t> была оккупирована немцами. 9 апреля 1943 года деревню освободила Красная армия, и учёба в школе возобновилась. 24 мая 1945 года семья Гагариных переехала в </a:t>
            </a:r>
            <a:r>
              <a:rPr lang="ru-RU" sz="1600" dirty="0" err="1"/>
              <a:t>Гжатск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1008112" cy="2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34563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dirty="0"/>
              <a:t>В мае 1949 года Гагарин окончил шестой класс </a:t>
            </a:r>
            <a:r>
              <a:rPr lang="ru-RU" sz="1400" dirty="0" err="1"/>
              <a:t>Гжатской</a:t>
            </a:r>
            <a:r>
              <a:rPr lang="ru-RU" sz="1400" dirty="0"/>
              <a:t> средней школы. Несмотря на уговоры родителей и учителей закончить семилетку в </a:t>
            </a:r>
            <a:r>
              <a:rPr lang="ru-RU" sz="1400" dirty="0" err="1"/>
              <a:t>Гжатске</a:t>
            </a:r>
            <a:r>
              <a:rPr lang="ru-RU" sz="1400" dirty="0"/>
              <a:t> Юрий решил продолжить учёбу в Москве, где жили родственники. Но попасть в Москву не удалось: пока родители готовили сына к отъезду, набор в московские ремесленные училища уже закончился. Только 30 сентября с помощью дяди — Савелия Ивановича Гагарина — Юрию удалось поступить в Люберецкое ремесленное училище № 10. Одновременно Юрий поступил в вечернюю школу рабочей молодёжи, седьмой класс которой окончил в мае 1951 года, а в июне окончил с отличием училище по специальности формовщик-литейщик.</a:t>
            </a:r>
          </a:p>
          <a:p>
            <a:pPr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0728"/>
            <a:ext cx="1295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268760"/>
            <a:ext cx="3312367" cy="4176464"/>
          </a:xfrm>
        </p:spPr>
        <p:txBody>
          <a:bodyPr>
            <a:normAutofit/>
          </a:bodyPr>
          <a:lstStyle/>
          <a:p>
            <a:r>
              <a:rPr lang="ru-RU" dirty="0"/>
              <a:t>В августе 1951 года Гагарин поступил в Саратовский индустриальный техникум, и 25 октября 1954 года впервые пришёл в Саратовский аэроклуб. В 1955 году Юрий Гагарин добился значительных успехов, закончил с отличием учёбу и совершил первый самостоятельный полёт на самолёте Як-18. Всего в аэроклубе Юрий Гагарин выполнил 196 полётов и налетал 42 часа 23 мин.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672408" cy="24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4365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Гагарин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45638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/>
              <a:t>27 октября 1955 года Гагарин был призван в Советскую армию и направлен в Чкалов (ныне Оренбург), в 1-е военное авиационное училище лётчиков имени К. Е. Ворошилова. Гагарин обучался у известного в те времена лётчика-испытателя Я. Ш. </a:t>
            </a:r>
            <a:r>
              <a:rPr lang="ru-RU" dirty="0" err="1"/>
              <a:t>Акбулатова</a:t>
            </a:r>
            <a:r>
              <a:rPr lang="ru-RU" dirty="0"/>
              <a:t>. Несмотря на некоторые сложности, возникавшие в процессе обучения, 25 октября 1957 года Гагарин окончил училище с отличием. В течение двух лет служил в </a:t>
            </a:r>
            <a:r>
              <a:rPr lang="ru-RU" dirty="0" err="1"/>
              <a:t>Луостари</a:t>
            </a:r>
            <a:r>
              <a:rPr lang="ru-RU" dirty="0"/>
              <a:t> (Мурманская область) в 769-м истребительном авиационном полку 122-й истребительной авиационной дивизии ВВС Северного флота, вооружённом самолётами МиГ-15бис. К октябрю 1959 года налетал в общей сложности 265 часов. Юрий Гагарин имел квалификацию «Военный лётчик 3-го класса». Воинское звание — старший лейтенант.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368152" cy="211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9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3384376" cy="4512501"/>
          </a:xfrm>
        </p:spPr>
      </p:pic>
      <p:sp>
        <p:nvSpPr>
          <p:cNvPr id="5" name="TextBox 4"/>
          <p:cNvSpPr txBox="1"/>
          <p:nvPr/>
        </p:nvSpPr>
        <p:spPr>
          <a:xfrm>
            <a:off x="4842164" y="220486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Курсант </a:t>
            </a:r>
            <a:r>
              <a:rPr lang="ru-RU" sz="2000" dirty="0" err="1"/>
              <a:t>Оренбурского</a:t>
            </a:r>
            <a:r>
              <a:rPr lang="ru-RU" sz="2000" dirty="0"/>
              <a:t> училища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Юрий Гагарин (1956 год)</a:t>
            </a:r>
          </a:p>
        </p:txBody>
      </p:sp>
    </p:spTree>
    <p:extLst>
      <p:ext uri="{BB962C8B-B14F-4D97-AF65-F5344CB8AC3E}">
        <p14:creationId xmlns:p14="http://schemas.microsoft.com/office/powerpoint/2010/main" val="950078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852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85-летие со дня рождения  Юрия гагарина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набор  кандидатов в космонавты</vt:lpstr>
      <vt:lpstr>Подготовка в космонавты, полет</vt:lpstr>
      <vt:lpstr>Презентация PowerPoint</vt:lpstr>
      <vt:lpstr> Ещё и песня до конца не спета,  И рукоплещут миллионы рук,  Но человека из легенды нету,  Растаял, словно самолёта звук… </vt:lpstr>
      <vt:lpstr>Это не моя личная слава. Разве я смог бы проникнуть в космос, будучи одиночкой? Это слава нашего народа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85-летие со дня рождения  Юрия гагарина</dc:title>
  <dc:creator>Student</dc:creator>
  <cp:lastModifiedBy>Надежда А. Кадык</cp:lastModifiedBy>
  <cp:revision>8</cp:revision>
  <dcterms:created xsi:type="dcterms:W3CDTF">2019-02-21T12:37:47Z</dcterms:created>
  <dcterms:modified xsi:type="dcterms:W3CDTF">2019-04-10T11:22:08Z</dcterms:modified>
</cp:coreProperties>
</file>